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Default Extension="png" ContentType="image/png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8" r:id="rId2"/>
  </p:sldMasterIdLst>
  <p:notesMasterIdLst>
    <p:notesMasterId r:id="rId45"/>
  </p:notesMasterIdLst>
  <p:sldIdLst>
    <p:sldId id="256" r:id="rId3"/>
    <p:sldId id="319" r:id="rId4"/>
    <p:sldId id="318" r:id="rId5"/>
    <p:sldId id="320" r:id="rId6"/>
    <p:sldId id="321" r:id="rId7"/>
    <p:sldId id="322" r:id="rId8"/>
    <p:sldId id="323" r:id="rId9"/>
    <p:sldId id="324" r:id="rId10"/>
    <p:sldId id="325" r:id="rId11"/>
    <p:sldId id="326" r:id="rId12"/>
    <p:sldId id="327" r:id="rId13"/>
    <p:sldId id="328" r:id="rId14"/>
    <p:sldId id="329" r:id="rId15"/>
    <p:sldId id="330" r:id="rId16"/>
    <p:sldId id="331" r:id="rId17"/>
    <p:sldId id="332" r:id="rId18"/>
    <p:sldId id="333" r:id="rId19"/>
    <p:sldId id="334" r:id="rId20"/>
    <p:sldId id="335" r:id="rId21"/>
    <p:sldId id="336" r:id="rId22"/>
    <p:sldId id="337" r:id="rId23"/>
    <p:sldId id="338" r:id="rId24"/>
    <p:sldId id="339" r:id="rId25"/>
    <p:sldId id="340" r:id="rId26"/>
    <p:sldId id="341" r:id="rId27"/>
    <p:sldId id="342" r:id="rId28"/>
    <p:sldId id="343" r:id="rId29"/>
    <p:sldId id="344" r:id="rId30"/>
    <p:sldId id="345" r:id="rId31"/>
    <p:sldId id="346" r:id="rId32"/>
    <p:sldId id="347" r:id="rId33"/>
    <p:sldId id="348" r:id="rId34"/>
    <p:sldId id="349" r:id="rId35"/>
    <p:sldId id="350" r:id="rId36"/>
    <p:sldId id="351" r:id="rId37"/>
    <p:sldId id="352" r:id="rId38"/>
    <p:sldId id="353" r:id="rId39"/>
    <p:sldId id="354" r:id="rId40"/>
    <p:sldId id="355" r:id="rId41"/>
    <p:sldId id="356" r:id="rId42"/>
    <p:sldId id="357" r:id="rId43"/>
    <p:sldId id="358" r:id="rId4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987" autoAdjust="0"/>
    <p:restoredTop sz="94660"/>
  </p:normalViewPr>
  <p:slideViewPr>
    <p:cSldViewPr snapToGrid="0" showGuides="1">
      <p:cViewPr varScale="1">
        <p:scale>
          <a:sx n="69" d="100"/>
          <a:sy n="69" d="100"/>
        </p:scale>
        <p:origin x="-654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theme" Target="theme/theme1.xml"/><Relationship Id="rId8" Type="http://schemas.openxmlformats.org/officeDocument/2006/relationships/slide" Target="slides/slide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FF8365-464B-4735-9AFB-7E4A4D0F3989}" type="datetimeFigureOut">
              <a:rPr lang="ru-RU" smtClean="0"/>
              <a:pPr/>
              <a:t>22.04.2024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2D0ADF-D20A-495F-BD20-4CF17F7072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50643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2110BD0-875D-4470-AB19-63E8FB21F5CB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67A6BE1-8433-46D9-8C95-CDEF0E187C50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837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3E43DB1-B25B-4944-A9EA-3707223E9468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Рисунок 13">
            <a:extLst>
              <a:ext uri="{FF2B5EF4-FFF2-40B4-BE49-F238E27FC236}">
                <a16:creationId xmlns="" xmlns:a16="http://schemas.microsoft.com/office/drawing/2014/main" id="{55C72FAD-BEE5-1954-2CB8-AD114C1165E8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1844675"/>
            <a:ext cx="12192000" cy="5013325"/>
          </a:xfrm>
          <a:solidFill>
            <a:schemeClr val="bg1">
              <a:lumMod val="95000"/>
            </a:schemeClr>
          </a:solidFill>
        </p:spPr>
        <p:txBody>
          <a:bodyPr rIns="1800000" anchor="ctr"/>
          <a:lstStyle>
            <a:lvl1pPr algn="r">
              <a:defRPr/>
            </a:lvl1pPr>
          </a:lstStyle>
          <a:p>
            <a:r>
              <a:rPr lang="ru-RU" dirty="0"/>
              <a:t>Изображение на титульный слайд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="" xmlns:a16="http://schemas.microsoft.com/office/drawing/2014/main" id="{8248AE66-E006-2939-BA23-E38F81901F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625" y="428625"/>
            <a:ext cx="3639627" cy="1146147"/>
          </a:xfrm>
          <a:prstGeom prst="rect">
            <a:avLst/>
          </a:prstGeom>
        </p:spPr>
      </p:pic>
      <p:sp>
        <p:nvSpPr>
          <p:cNvPr id="17" name="Заголовок 22">
            <a:extLst>
              <a:ext uri="{FF2B5EF4-FFF2-40B4-BE49-F238E27FC236}">
                <a16:creationId xmlns="" xmlns:a16="http://schemas.microsoft.com/office/drawing/2014/main" id="{016BC25E-7818-C09A-DC62-9D5A46CA69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9419" y="2619376"/>
            <a:ext cx="5558632" cy="2238374"/>
          </a:xfrm>
        </p:spPr>
        <p:txBody>
          <a:bodyPr lIns="0" tIns="0" rIns="0" bIns="0" anchor="ctr" anchorCtr="0">
            <a:normAutofit/>
          </a:bodyPr>
          <a:lstStyle>
            <a:lvl1pPr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ru-RU" dirty="0"/>
              <a:t>Название презентации</a:t>
            </a:r>
          </a:p>
        </p:txBody>
      </p:sp>
      <p:sp>
        <p:nvSpPr>
          <p:cNvPr id="19" name="Подзаголовок 2">
            <a:extLst>
              <a:ext uri="{FF2B5EF4-FFF2-40B4-BE49-F238E27FC236}">
                <a16:creationId xmlns="" xmlns:a16="http://schemas.microsoft.com/office/drawing/2014/main" id="{4CD1DB44-31F5-3796-9E27-BC8E138CF2C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23862" y="5124450"/>
            <a:ext cx="3636963" cy="238125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1200" b="1" i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ФИО докладчика</a:t>
            </a:r>
          </a:p>
        </p:txBody>
      </p:sp>
      <p:sp>
        <p:nvSpPr>
          <p:cNvPr id="28" name="Текст 27">
            <a:extLst>
              <a:ext uri="{FF2B5EF4-FFF2-40B4-BE49-F238E27FC236}">
                <a16:creationId xmlns="" xmlns:a16="http://schemas.microsoft.com/office/drawing/2014/main" id="{7E2125E3-86EA-A449-C40A-159931589AC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23863" y="5362575"/>
            <a:ext cx="3636962" cy="238125"/>
          </a:xfrm>
        </p:spPr>
        <p:txBody>
          <a:bodyPr lIns="0" tIns="0" rIns="0" bIns="0">
            <a:no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ru-RU" dirty="0"/>
              <a:t>Должность</a:t>
            </a:r>
          </a:p>
        </p:txBody>
      </p:sp>
      <p:sp>
        <p:nvSpPr>
          <p:cNvPr id="29" name="Текст 27">
            <a:extLst>
              <a:ext uri="{FF2B5EF4-FFF2-40B4-BE49-F238E27FC236}">
                <a16:creationId xmlns="" xmlns:a16="http://schemas.microsoft.com/office/drawing/2014/main" id="{A9851EFB-7BDD-F021-43D1-C80C1255F81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23863" y="5738812"/>
            <a:ext cx="3636962" cy="238125"/>
          </a:xfrm>
        </p:spPr>
        <p:txBody>
          <a:bodyPr lIns="0" tIns="0" rIns="0" bIns="0">
            <a:noAutofit/>
          </a:bodyPr>
          <a:lstStyle>
            <a:lvl1pPr>
              <a:defRPr sz="8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ru-RU" dirty="0"/>
              <a:t>Дата презентации</a:t>
            </a:r>
          </a:p>
        </p:txBody>
      </p:sp>
    </p:spTree>
    <p:extLst>
      <p:ext uri="{BB962C8B-B14F-4D97-AF65-F5344CB8AC3E}">
        <p14:creationId xmlns="" xmlns:p14="http://schemas.microsoft.com/office/powerpoint/2010/main" val="1172068283"/>
      </p:ext>
    </p:extLst>
  </p:cSld>
  <p:clrMapOvr>
    <a:masterClrMapping/>
  </p:clrMapOvr>
  <p:extLst>
    <p:ext uri="{DCECCB84-F9BA-43D5-87BE-67443E8EF086}">
      <p15:sldGuideLst xmlns=""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Четыре круглых фото с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Текст 11">
            <a:extLst>
              <a:ext uri="{FF2B5EF4-FFF2-40B4-BE49-F238E27FC236}">
                <a16:creationId xmlns="" xmlns:a16="http://schemas.microsoft.com/office/drawing/2014/main" id="{3E35C2DC-EF9D-6FB5-1CCC-B86196AAF21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28624" y="1912938"/>
            <a:ext cx="11333163" cy="639762"/>
          </a:xfrm>
        </p:spPr>
        <p:txBody>
          <a:bodyPr lIns="0" tIns="0" rIns="0" bIns="0">
            <a:noAutofit/>
          </a:bodyPr>
          <a:lstStyle>
            <a:lvl1pPr>
              <a:defRPr sz="1600"/>
            </a:lvl1pPr>
          </a:lstStyle>
          <a:p>
            <a:r>
              <a:rPr lang="ru-RU" b="0" dirty="0">
                <a:solidFill>
                  <a:schemeClr val="tx1"/>
                </a:solidFill>
                <a:latin typeface="+mj-lt"/>
              </a:rPr>
              <a:t>Образец подзаголовка</a:t>
            </a:r>
          </a:p>
        </p:txBody>
      </p:sp>
      <p:sp>
        <p:nvSpPr>
          <p:cNvPr id="23" name="Заголовок 22">
            <a:extLst>
              <a:ext uri="{FF2B5EF4-FFF2-40B4-BE49-F238E27FC236}">
                <a16:creationId xmlns="" xmlns:a16="http://schemas.microsoft.com/office/drawing/2014/main" id="{DB340554-965C-3E86-59E2-08E2A062AA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625" y="1514474"/>
            <a:ext cx="11333163" cy="533401"/>
          </a:xfrm>
        </p:spPr>
        <p:txBody>
          <a:bodyPr lIns="0" tIns="0" rIns="0" bIns="0" anchor="t" anchorCtr="0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5" name="Рисунок 4">
            <a:extLst>
              <a:ext uri="{FF2B5EF4-FFF2-40B4-BE49-F238E27FC236}">
                <a16:creationId xmlns="" xmlns:a16="http://schemas.microsoft.com/office/drawing/2014/main" id="{6D9FEEED-5166-3567-7C25-A43D0FFDEF91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638175" y="2647951"/>
            <a:ext cx="2257200" cy="2257424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ru-RU"/>
          </a:p>
        </p:txBody>
      </p:sp>
      <p:sp>
        <p:nvSpPr>
          <p:cNvPr id="15" name="Подзаголовок 2">
            <a:extLst>
              <a:ext uri="{FF2B5EF4-FFF2-40B4-BE49-F238E27FC236}">
                <a16:creationId xmlns="" xmlns:a16="http://schemas.microsoft.com/office/drawing/2014/main" id="{EB10767C-8421-4CEE-FDF0-1D9F503AB19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23863" y="5362575"/>
            <a:ext cx="2676526" cy="1065213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Поместите сюда свой текст</a:t>
            </a:r>
          </a:p>
        </p:txBody>
      </p:sp>
      <p:sp>
        <p:nvSpPr>
          <p:cNvPr id="16" name="Текст 17">
            <a:extLst>
              <a:ext uri="{FF2B5EF4-FFF2-40B4-BE49-F238E27FC236}">
                <a16:creationId xmlns="" xmlns:a16="http://schemas.microsoft.com/office/drawing/2014/main" id="{7705652B-4AA4-8C89-FD7F-739D2633E80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28625" y="5008983"/>
            <a:ext cx="2671763" cy="339305"/>
          </a:xfrm>
        </p:spPr>
        <p:txBody>
          <a:bodyPr wrap="square" lIns="0" tIns="72000" rIns="0" bIns="72000" anchor="b" anchorCtr="0">
            <a:spAutoFit/>
          </a:bodyPr>
          <a:lstStyle>
            <a:lvl1pPr algn="ctr">
              <a:defRPr sz="1400" b="1"/>
            </a:lvl1pPr>
          </a:lstStyle>
          <a:p>
            <a:pPr lvl="0"/>
            <a:r>
              <a:rPr lang="ru-RU" dirty="0"/>
              <a:t>Ваш заголовок</a:t>
            </a:r>
          </a:p>
        </p:txBody>
      </p:sp>
      <p:sp>
        <p:nvSpPr>
          <p:cNvPr id="18" name="Текст 17">
            <a:extLst>
              <a:ext uri="{FF2B5EF4-FFF2-40B4-BE49-F238E27FC236}">
                <a16:creationId xmlns="" xmlns:a16="http://schemas.microsoft.com/office/drawing/2014/main" id="{91353F67-8E41-91E5-854C-53A243FCAC91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3322638" y="5008983"/>
            <a:ext cx="2669008" cy="339305"/>
          </a:xfrm>
        </p:spPr>
        <p:txBody>
          <a:bodyPr wrap="square" lIns="0" tIns="72000" rIns="0" bIns="72000" anchor="b" anchorCtr="0">
            <a:spAutoFit/>
          </a:bodyPr>
          <a:lstStyle>
            <a:lvl1pPr algn="ctr">
              <a:defRPr sz="1400" b="1"/>
            </a:lvl1pPr>
          </a:lstStyle>
          <a:p>
            <a:pPr lvl="0"/>
            <a:r>
              <a:rPr lang="ru-RU" dirty="0"/>
              <a:t>Ваш заголовок</a:t>
            </a:r>
          </a:p>
        </p:txBody>
      </p:sp>
      <p:sp>
        <p:nvSpPr>
          <p:cNvPr id="20" name="Текст 17">
            <a:extLst>
              <a:ext uri="{FF2B5EF4-FFF2-40B4-BE49-F238E27FC236}">
                <a16:creationId xmlns="" xmlns:a16="http://schemas.microsoft.com/office/drawing/2014/main" id="{7D8ADCDD-FC82-D566-7510-46832C06628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203950" y="5011365"/>
            <a:ext cx="2667422" cy="339305"/>
          </a:xfrm>
        </p:spPr>
        <p:txBody>
          <a:bodyPr wrap="square" lIns="0" tIns="72000" rIns="0" bIns="72000" anchor="b" anchorCtr="0">
            <a:spAutoFit/>
          </a:bodyPr>
          <a:lstStyle>
            <a:lvl1pPr algn="ctr">
              <a:defRPr sz="1400" b="1"/>
            </a:lvl1pPr>
          </a:lstStyle>
          <a:p>
            <a:pPr lvl="0"/>
            <a:r>
              <a:rPr lang="ru-RU" dirty="0"/>
              <a:t>Ваш заголовок</a:t>
            </a:r>
          </a:p>
        </p:txBody>
      </p:sp>
      <p:sp>
        <p:nvSpPr>
          <p:cNvPr id="25" name="Текст 24">
            <a:extLst>
              <a:ext uri="{FF2B5EF4-FFF2-40B4-BE49-F238E27FC236}">
                <a16:creationId xmlns="" xmlns:a16="http://schemas.microsoft.com/office/drawing/2014/main" id="{B984B5B8-8A0A-C597-E0B8-9AC1FAF243F9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317875" y="5353050"/>
            <a:ext cx="2670175" cy="1074738"/>
          </a:xfrm>
        </p:spPr>
        <p:txBody>
          <a:bodyPr lIns="0" tIns="0" rIns="0" bIns="0"/>
          <a:lstStyle>
            <a:lvl1pPr algn="ctr">
              <a:defRPr/>
            </a:lvl1pPr>
          </a:lstStyle>
          <a:p>
            <a:r>
              <a:rPr lang="ru-RU" dirty="0"/>
              <a:t>Поместите сюда свой текст</a:t>
            </a:r>
          </a:p>
        </p:txBody>
      </p:sp>
      <p:sp>
        <p:nvSpPr>
          <p:cNvPr id="26" name="Текст 24">
            <a:extLst>
              <a:ext uri="{FF2B5EF4-FFF2-40B4-BE49-F238E27FC236}">
                <a16:creationId xmlns="" xmlns:a16="http://schemas.microsoft.com/office/drawing/2014/main" id="{AAA7E415-D972-AA56-EEAA-CDE0573380FD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203950" y="5353050"/>
            <a:ext cx="2668588" cy="1074738"/>
          </a:xfrm>
        </p:spPr>
        <p:txBody>
          <a:bodyPr lIns="0" tIns="0" rIns="0" bIns="0"/>
          <a:lstStyle>
            <a:lvl1pPr algn="ctr">
              <a:defRPr/>
            </a:lvl1pPr>
          </a:lstStyle>
          <a:p>
            <a:r>
              <a:rPr lang="ru-RU" dirty="0"/>
              <a:t>Поместите сюда свой текст</a:t>
            </a:r>
          </a:p>
        </p:txBody>
      </p:sp>
      <p:sp>
        <p:nvSpPr>
          <p:cNvPr id="2" name="Рисунок 4">
            <a:extLst>
              <a:ext uri="{FF2B5EF4-FFF2-40B4-BE49-F238E27FC236}">
                <a16:creationId xmlns="" xmlns:a16="http://schemas.microsoft.com/office/drawing/2014/main" id="{3E6F4F7F-2D2D-1392-5F2E-C34EBA77815E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3529125" y="2564904"/>
            <a:ext cx="2257200" cy="2257424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ru-RU"/>
          </a:p>
        </p:txBody>
      </p:sp>
      <p:sp>
        <p:nvSpPr>
          <p:cNvPr id="3" name="Рисунок 4">
            <a:extLst>
              <a:ext uri="{FF2B5EF4-FFF2-40B4-BE49-F238E27FC236}">
                <a16:creationId xmlns="" xmlns:a16="http://schemas.microsoft.com/office/drawing/2014/main" id="{DD12F36E-08D1-D5A6-5F6C-BAFFBBB04EE6}"/>
              </a:ext>
            </a:extLst>
          </p:cNvPr>
          <p:cNvSpPr>
            <a:spLocks noGrp="1"/>
          </p:cNvSpPr>
          <p:nvPr>
            <p:ph type="pic" sz="quarter" idx="32"/>
          </p:nvPr>
        </p:nvSpPr>
        <p:spPr>
          <a:xfrm>
            <a:off x="6412954" y="2564904"/>
            <a:ext cx="2257200" cy="2257424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ru-RU"/>
          </a:p>
        </p:txBody>
      </p:sp>
      <p:sp>
        <p:nvSpPr>
          <p:cNvPr id="4" name="Текст 17">
            <a:extLst>
              <a:ext uri="{FF2B5EF4-FFF2-40B4-BE49-F238E27FC236}">
                <a16:creationId xmlns="" xmlns:a16="http://schemas.microsoft.com/office/drawing/2014/main" id="{694B1C25-F8E0-935F-9484-3CF6CCE7D91B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9086850" y="5011365"/>
            <a:ext cx="2667422" cy="339305"/>
          </a:xfrm>
        </p:spPr>
        <p:txBody>
          <a:bodyPr wrap="square" lIns="0" tIns="72000" rIns="0" bIns="72000" anchor="b" anchorCtr="0">
            <a:spAutoFit/>
          </a:bodyPr>
          <a:lstStyle>
            <a:lvl1pPr algn="ctr">
              <a:defRPr sz="1400" b="1"/>
            </a:lvl1pPr>
          </a:lstStyle>
          <a:p>
            <a:pPr lvl="0"/>
            <a:r>
              <a:rPr lang="ru-RU" dirty="0"/>
              <a:t>Ваш заголовок</a:t>
            </a:r>
          </a:p>
        </p:txBody>
      </p:sp>
      <p:sp>
        <p:nvSpPr>
          <p:cNvPr id="6" name="Текст 24">
            <a:extLst>
              <a:ext uri="{FF2B5EF4-FFF2-40B4-BE49-F238E27FC236}">
                <a16:creationId xmlns="" xmlns:a16="http://schemas.microsoft.com/office/drawing/2014/main" id="{EE11C0B3-4009-15AE-964E-F779BCC900C9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9086850" y="5353050"/>
            <a:ext cx="2668588" cy="1074738"/>
          </a:xfrm>
        </p:spPr>
        <p:txBody>
          <a:bodyPr lIns="0" tIns="0" rIns="0" bIns="0"/>
          <a:lstStyle>
            <a:lvl1pPr algn="ctr">
              <a:defRPr/>
            </a:lvl1pPr>
          </a:lstStyle>
          <a:p>
            <a:r>
              <a:rPr lang="ru-RU" dirty="0"/>
              <a:t>Поместите сюда свой текст</a:t>
            </a:r>
          </a:p>
        </p:txBody>
      </p:sp>
      <p:sp>
        <p:nvSpPr>
          <p:cNvPr id="7" name="Рисунок 4">
            <a:extLst>
              <a:ext uri="{FF2B5EF4-FFF2-40B4-BE49-F238E27FC236}">
                <a16:creationId xmlns="" xmlns:a16="http://schemas.microsoft.com/office/drawing/2014/main" id="{D4B41DEF-3FEF-8CC5-0E2A-A7943E83923F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>
          <a:xfrm>
            <a:off x="9318079" y="2564904"/>
            <a:ext cx="2257200" cy="2257424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74834698"/>
      </p:ext>
    </p:extLst>
  </p:cSld>
  <p:clrMapOvr>
    <a:masterClrMapping/>
  </p:clrMapOvr>
  <p:extLst>
    <p:ext uri="{DCECCB84-F9BA-43D5-87BE-67443E8EF086}">
      <p15:sldGuideLst xmlns=""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ри колонки текс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Текст 11">
            <a:extLst>
              <a:ext uri="{FF2B5EF4-FFF2-40B4-BE49-F238E27FC236}">
                <a16:creationId xmlns="" xmlns:a16="http://schemas.microsoft.com/office/drawing/2014/main" id="{3E35C2DC-EF9D-6FB5-1CCC-B86196AAF21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28624" y="1912938"/>
            <a:ext cx="11333163" cy="639762"/>
          </a:xfrm>
        </p:spPr>
        <p:txBody>
          <a:bodyPr lIns="0" tIns="0" rIns="0" bIns="0">
            <a:noAutofit/>
          </a:bodyPr>
          <a:lstStyle>
            <a:lvl1pPr>
              <a:defRPr sz="1600"/>
            </a:lvl1pPr>
          </a:lstStyle>
          <a:p>
            <a:r>
              <a:rPr lang="ru-RU" b="0" dirty="0">
                <a:solidFill>
                  <a:schemeClr val="tx1"/>
                </a:solidFill>
                <a:latin typeface="+mj-lt"/>
              </a:rPr>
              <a:t>Образец подзаголовка</a:t>
            </a:r>
          </a:p>
        </p:txBody>
      </p:sp>
      <p:sp>
        <p:nvSpPr>
          <p:cNvPr id="23" name="Заголовок 22">
            <a:extLst>
              <a:ext uri="{FF2B5EF4-FFF2-40B4-BE49-F238E27FC236}">
                <a16:creationId xmlns="" xmlns:a16="http://schemas.microsoft.com/office/drawing/2014/main" id="{DB340554-965C-3E86-59E2-08E2A062AA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625" y="1514474"/>
            <a:ext cx="11333163" cy="533401"/>
          </a:xfrm>
        </p:spPr>
        <p:txBody>
          <a:bodyPr lIns="0" tIns="0" rIns="0" bIns="0" anchor="t" anchorCtr="0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15" name="Подзаголовок 2">
            <a:extLst>
              <a:ext uri="{FF2B5EF4-FFF2-40B4-BE49-F238E27FC236}">
                <a16:creationId xmlns="" xmlns:a16="http://schemas.microsoft.com/office/drawing/2014/main" id="{EB10767C-8421-4CEE-FDF0-1D9F503AB19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23862" y="2914343"/>
            <a:ext cx="3636963" cy="3513445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1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Поместите сюда свой текст</a:t>
            </a:r>
          </a:p>
        </p:txBody>
      </p:sp>
      <p:sp>
        <p:nvSpPr>
          <p:cNvPr id="16" name="Текст 17">
            <a:extLst>
              <a:ext uri="{FF2B5EF4-FFF2-40B4-BE49-F238E27FC236}">
                <a16:creationId xmlns="" xmlns:a16="http://schemas.microsoft.com/office/drawing/2014/main" id="{7705652B-4AA4-8C89-FD7F-739D2633E80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28625" y="2560751"/>
            <a:ext cx="3632200" cy="339305"/>
          </a:xfrm>
        </p:spPr>
        <p:txBody>
          <a:bodyPr lIns="0" tIns="72000" rIns="0" bIns="72000" anchor="b" anchorCtr="0">
            <a:spAutoFit/>
          </a:bodyPr>
          <a:lstStyle>
            <a:lvl1pPr algn="l">
              <a:defRPr sz="1400" b="1"/>
            </a:lvl1pPr>
          </a:lstStyle>
          <a:p>
            <a:pPr lvl="0"/>
            <a:r>
              <a:rPr lang="ru-RU" dirty="0"/>
              <a:t>Ваш заголовок</a:t>
            </a:r>
          </a:p>
        </p:txBody>
      </p:sp>
      <p:sp>
        <p:nvSpPr>
          <p:cNvPr id="18" name="Текст 17">
            <a:extLst>
              <a:ext uri="{FF2B5EF4-FFF2-40B4-BE49-F238E27FC236}">
                <a16:creationId xmlns="" xmlns:a16="http://schemas.microsoft.com/office/drawing/2014/main" id="{91353F67-8E41-91E5-854C-53A243FCAC91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281488" y="2560751"/>
            <a:ext cx="3632200" cy="339305"/>
          </a:xfrm>
        </p:spPr>
        <p:txBody>
          <a:bodyPr lIns="0" tIns="72000" rIns="0" bIns="72000" anchor="b" anchorCtr="0">
            <a:spAutoFit/>
          </a:bodyPr>
          <a:lstStyle>
            <a:lvl1pPr algn="l">
              <a:defRPr sz="1400" b="1"/>
            </a:lvl1pPr>
          </a:lstStyle>
          <a:p>
            <a:pPr lvl="0"/>
            <a:r>
              <a:rPr lang="ru-RU" dirty="0"/>
              <a:t>Ваш заголовок</a:t>
            </a:r>
          </a:p>
        </p:txBody>
      </p:sp>
      <p:sp>
        <p:nvSpPr>
          <p:cNvPr id="20" name="Текст 17">
            <a:extLst>
              <a:ext uri="{FF2B5EF4-FFF2-40B4-BE49-F238E27FC236}">
                <a16:creationId xmlns="" xmlns:a16="http://schemas.microsoft.com/office/drawing/2014/main" id="{7D8ADCDD-FC82-D566-7510-46832C06628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8124825" y="2563133"/>
            <a:ext cx="3632200" cy="339305"/>
          </a:xfrm>
        </p:spPr>
        <p:txBody>
          <a:bodyPr lIns="0" tIns="72000" rIns="0" bIns="72000" anchor="b" anchorCtr="0">
            <a:spAutoFit/>
          </a:bodyPr>
          <a:lstStyle>
            <a:lvl1pPr algn="l">
              <a:defRPr sz="1400" b="1"/>
            </a:lvl1pPr>
          </a:lstStyle>
          <a:p>
            <a:pPr lvl="0"/>
            <a:r>
              <a:rPr lang="ru-RU" dirty="0"/>
              <a:t>Ваш заголовок</a:t>
            </a:r>
          </a:p>
        </p:txBody>
      </p:sp>
      <p:sp>
        <p:nvSpPr>
          <p:cNvPr id="25" name="Текст 24">
            <a:extLst>
              <a:ext uri="{FF2B5EF4-FFF2-40B4-BE49-F238E27FC236}">
                <a16:creationId xmlns="" xmlns:a16="http://schemas.microsoft.com/office/drawing/2014/main" id="{B984B5B8-8A0A-C597-E0B8-9AC1FAF243F9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4276725" y="2904818"/>
            <a:ext cx="3633788" cy="3522970"/>
          </a:xfrm>
        </p:spPr>
        <p:txBody>
          <a:bodyPr lIns="0" tIns="0" rIns="0" bIns="0"/>
          <a:lstStyle>
            <a:lvl1pPr algn="l">
              <a:defRPr/>
            </a:lvl1pPr>
          </a:lstStyle>
          <a:p>
            <a:r>
              <a:rPr lang="ru-RU" dirty="0"/>
              <a:t>Поместите сюда свой текст</a:t>
            </a:r>
          </a:p>
        </p:txBody>
      </p:sp>
      <p:sp>
        <p:nvSpPr>
          <p:cNvPr id="26" name="Текст 24">
            <a:extLst>
              <a:ext uri="{FF2B5EF4-FFF2-40B4-BE49-F238E27FC236}">
                <a16:creationId xmlns="" xmlns:a16="http://schemas.microsoft.com/office/drawing/2014/main" id="{AAA7E415-D972-AA56-EEAA-CDE0573380FD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8124825" y="2904818"/>
            <a:ext cx="3633788" cy="3522970"/>
          </a:xfrm>
        </p:spPr>
        <p:txBody>
          <a:bodyPr lIns="0" tIns="0" rIns="0" bIns="0"/>
          <a:lstStyle>
            <a:lvl1pPr algn="l">
              <a:defRPr/>
            </a:lvl1pPr>
          </a:lstStyle>
          <a:p>
            <a:r>
              <a:rPr lang="ru-RU" dirty="0"/>
              <a:t>Поместите сюда свой текст</a:t>
            </a:r>
          </a:p>
        </p:txBody>
      </p:sp>
    </p:spTree>
    <p:extLst>
      <p:ext uri="{BB962C8B-B14F-4D97-AF65-F5344CB8AC3E}">
        <p14:creationId xmlns="" xmlns:p14="http://schemas.microsoft.com/office/powerpoint/2010/main" val="29842563"/>
      </p:ext>
    </p:extLst>
  </p:cSld>
  <p:clrMapOvr>
    <a:masterClrMapping/>
  </p:clrMapOvr>
  <p:extLst>
    <p:ext uri="{DCECCB84-F9BA-43D5-87BE-67443E8EF086}">
      <p15:sldGuideLst xmlns=""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4775200" y="76201"/>
            <a:ext cx="38608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10972801" y="6473825"/>
            <a:ext cx="1011767" cy="2476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4BD8237-444B-4912-8971-5575F5F86C6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26859385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FB86BE-35A8-45B7-B7B1-ECB90A490605}" type="datetime8">
              <a:rPr lang="en-US"/>
              <a:pPr>
                <a:defRPr/>
              </a:pPr>
              <a:t>4/22/2024 1:27 PM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12801" y="6248401"/>
            <a:ext cx="7228417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0" y="1271589"/>
            <a:ext cx="711200" cy="24447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4669424-D8B8-49DF-826E-ADCC8D31D57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16656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азде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>
            <a:extLst>
              <a:ext uri="{FF2B5EF4-FFF2-40B4-BE49-F238E27FC236}">
                <a16:creationId xmlns="" xmlns:a16="http://schemas.microsoft.com/office/drawing/2014/main" id="{F607FEC0-5C34-549A-E1B9-A8DB46813400}"/>
              </a:ext>
            </a:extLst>
          </p:cNvPr>
          <p:cNvSpPr/>
          <p:nvPr userDrawn="1"/>
        </p:nvSpPr>
        <p:spPr>
          <a:xfrm>
            <a:off x="428625" y="1377949"/>
            <a:ext cx="3848100" cy="504983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object 5">
            <a:extLst>
              <a:ext uri="{FF2B5EF4-FFF2-40B4-BE49-F238E27FC236}">
                <a16:creationId xmlns="" xmlns:a16="http://schemas.microsoft.com/office/drawing/2014/main" id="{6DC07580-5D26-ADF1-F54C-BE5DD3678540}"/>
              </a:ext>
            </a:extLst>
          </p:cNvPr>
          <p:cNvSpPr/>
          <p:nvPr userDrawn="1"/>
        </p:nvSpPr>
        <p:spPr>
          <a:xfrm>
            <a:off x="11014075" y="428625"/>
            <a:ext cx="0" cy="594360"/>
          </a:xfrm>
          <a:custGeom>
            <a:avLst/>
            <a:gdLst/>
            <a:ahLst/>
            <a:cxnLst/>
            <a:rect l="l" t="t" r="r" b="b"/>
            <a:pathLst>
              <a:path h="594360">
                <a:moveTo>
                  <a:pt x="0" y="0"/>
                </a:moveTo>
                <a:lnTo>
                  <a:pt x="0" y="594004"/>
                </a:lnTo>
              </a:path>
            </a:pathLst>
          </a:custGeom>
          <a:ln w="12700">
            <a:solidFill>
              <a:schemeClr val="bg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8" name="Рисунок 7">
            <a:extLst>
              <a:ext uri="{FF2B5EF4-FFF2-40B4-BE49-F238E27FC236}">
                <a16:creationId xmlns="" xmlns:a16="http://schemas.microsoft.com/office/drawing/2014/main" id="{B20A16ED-4094-D10B-583D-436887A9A2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625" y="428625"/>
            <a:ext cx="1969179" cy="621846"/>
          </a:xfrm>
          <a:prstGeom prst="rect">
            <a:avLst/>
          </a:prstGeom>
        </p:spPr>
      </p:pic>
      <p:sp>
        <p:nvSpPr>
          <p:cNvPr id="10" name="object 2">
            <a:extLst>
              <a:ext uri="{FF2B5EF4-FFF2-40B4-BE49-F238E27FC236}">
                <a16:creationId xmlns="" xmlns:a16="http://schemas.microsoft.com/office/drawing/2014/main" id="{28132565-A93B-2CF1-3913-86F53F3247CF}"/>
              </a:ext>
            </a:extLst>
          </p:cNvPr>
          <p:cNvSpPr txBox="1"/>
          <p:nvPr userDrawn="1"/>
        </p:nvSpPr>
        <p:spPr>
          <a:xfrm>
            <a:off x="11014075" y="430530"/>
            <a:ext cx="747713" cy="6027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ts val="1055"/>
              </a:lnSpc>
              <a:spcBef>
                <a:spcPts val="100"/>
              </a:spcBef>
            </a:pPr>
            <a:r>
              <a:rPr sz="1000" spc="-5" dirty="0">
                <a:solidFill>
                  <a:schemeClr val="bg2"/>
                </a:solidFill>
                <a:latin typeface="Inter"/>
                <a:cs typeface="Inter"/>
              </a:rPr>
              <a:t>слайд</a:t>
            </a:r>
            <a:endParaRPr sz="1000" dirty="0">
              <a:solidFill>
                <a:schemeClr val="bg2"/>
              </a:solidFill>
              <a:latin typeface="Inter"/>
              <a:cs typeface="Inter"/>
            </a:endParaRPr>
          </a:p>
          <a:p>
            <a:pPr marL="80010" algn="ctr">
              <a:lnSpc>
                <a:spcPts val="3454"/>
              </a:lnSpc>
            </a:pPr>
            <a:fld id="{DC4F1F86-CA6E-49B5-B5B8-DC7CB1EC0017}" type="slidenum">
              <a:rPr lang="ru-RU" sz="3000" smtClean="0">
                <a:solidFill>
                  <a:schemeClr val="bg2"/>
                </a:solidFill>
              </a:rPr>
              <a:pPr marL="80010" algn="ctr">
                <a:lnSpc>
                  <a:spcPts val="3454"/>
                </a:lnSpc>
              </a:pPr>
              <a:t>‹#›</a:t>
            </a:fld>
            <a:endParaRPr sz="3000" dirty="0">
              <a:solidFill>
                <a:schemeClr val="bg2"/>
              </a:solidFill>
              <a:latin typeface="Inter"/>
              <a:cs typeface="Inter"/>
            </a:endParaRPr>
          </a:p>
        </p:txBody>
      </p:sp>
      <p:sp>
        <p:nvSpPr>
          <p:cNvPr id="12" name="Рисунок 11">
            <a:extLst>
              <a:ext uri="{FF2B5EF4-FFF2-40B4-BE49-F238E27FC236}">
                <a16:creationId xmlns="" xmlns:a16="http://schemas.microsoft.com/office/drawing/2014/main" id="{E0BF842B-85AC-0B6D-3E7E-6A10293B05CE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276725" y="1377950"/>
            <a:ext cx="7485063" cy="5049838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/>
            </a:lvl1pPr>
          </a:lstStyle>
          <a:p>
            <a:r>
              <a:rPr lang="ru-RU" dirty="0"/>
              <a:t>Иллюстрация/фото для раздела</a:t>
            </a:r>
          </a:p>
        </p:txBody>
      </p:sp>
      <p:sp>
        <p:nvSpPr>
          <p:cNvPr id="18" name="Текст 17">
            <a:extLst>
              <a:ext uri="{FF2B5EF4-FFF2-40B4-BE49-F238E27FC236}">
                <a16:creationId xmlns="" xmlns:a16="http://schemas.microsoft.com/office/drawing/2014/main" id="{6A7A92CD-0E97-4B7F-59F7-29E6EE5B41C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28624" y="2152651"/>
            <a:ext cx="3848101" cy="4275138"/>
          </a:xfrm>
        </p:spPr>
        <p:txBody>
          <a:bodyPr lIns="216000" tIns="216000" rIns="216000" bIns="216000">
            <a:normAutofit/>
          </a:bodyPr>
          <a:lstStyle>
            <a:lvl1pPr>
              <a:defRPr sz="20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Название раздела</a:t>
            </a:r>
          </a:p>
        </p:txBody>
      </p:sp>
      <p:sp>
        <p:nvSpPr>
          <p:cNvPr id="21" name="Текст 20">
            <a:extLst>
              <a:ext uri="{FF2B5EF4-FFF2-40B4-BE49-F238E27FC236}">
                <a16:creationId xmlns="" xmlns:a16="http://schemas.microsoft.com/office/drawing/2014/main" id="{238F692E-3625-5E3C-E84B-6EF8EFDB21C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28625" y="1530350"/>
            <a:ext cx="3848100" cy="622300"/>
          </a:xfrm>
        </p:spPr>
        <p:txBody>
          <a:bodyPr lIns="216000" tIns="216000" rIns="216000" bIns="216000">
            <a:normAutofit/>
          </a:bodyPr>
          <a:lstStyle>
            <a:lvl1pPr>
              <a:defRPr sz="1800" b="1" cap="all" baseline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РАЗДЕЛ </a:t>
            </a:r>
            <a:r>
              <a:rPr lang="en-US" dirty="0"/>
              <a:t>XX</a:t>
            </a:r>
            <a:endParaRPr lang="ru-RU" dirty="0"/>
          </a:p>
        </p:txBody>
      </p:sp>
      <p:cxnSp>
        <p:nvCxnSpPr>
          <p:cNvPr id="23" name="Прямая соединительная линия 22">
            <a:extLst>
              <a:ext uri="{FF2B5EF4-FFF2-40B4-BE49-F238E27FC236}">
                <a16:creationId xmlns="" xmlns:a16="http://schemas.microsoft.com/office/drawing/2014/main" id="{0B460816-6873-2489-7631-836657DDB934}"/>
              </a:ext>
            </a:extLst>
          </p:cNvPr>
          <p:cNvCxnSpPr/>
          <p:nvPr userDrawn="1"/>
        </p:nvCxnSpPr>
        <p:spPr>
          <a:xfrm>
            <a:off x="660400" y="2152650"/>
            <a:ext cx="219075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051856088"/>
      </p:ext>
    </p:extLst>
  </p:cSld>
  <p:clrMapOvr>
    <a:masterClrMapping/>
  </p:clrMapOvr>
  <p:extLst>
    <p:ext uri="{DCECCB84-F9BA-43D5-87BE-67443E8EF086}">
      <p15:sldGuideLst xmlns=""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22">
            <a:extLst>
              <a:ext uri="{FF2B5EF4-FFF2-40B4-BE49-F238E27FC236}">
                <a16:creationId xmlns="" xmlns:a16="http://schemas.microsoft.com/office/drawing/2014/main" id="{5609E10F-92AF-93C2-2443-8F5ACC09AE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625" y="1514474"/>
            <a:ext cx="11333163" cy="533401"/>
          </a:xfrm>
        </p:spPr>
        <p:txBody>
          <a:bodyPr lIns="0" tIns="0" rIns="0" bIns="0" anchor="t" anchorCtr="0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="" xmlns:p14="http://schemas.microsoft.com/office/powerpoint/2010/main" val="2244935157"/>
      </p:ext>
    </p:extLst>
  </p:cSld>
  <p:clrMapOvr>
    <a:masterClrMapping/>
  </p:clrMapOvr>
  <p:extLst>
    <p:ext uri="{DCECCB84-F9BA-43D5-87BE-67443E8EF086}">
      <p15:sldGuideLst xmlns=""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+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C005D942-E1C3-35FF-1512-7E9F8A38229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124824" y="2619375"/>
            <a:ext cx="3636963" cy="3808413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1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Поместите сюда свой текст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D825E1DE-1D8B-C991-03B5-266F93FB8871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28625" y="2647950"/>
            <a:ext cx="7481888" cy="3779838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lvl="0"/>
            <a:endParaRPr lang="ru-RU" dirty="0"/>
          </a:p>
        </p:txBody>
      </p:sp>
      <p:sp>
        <p:nvSpPr>
          <p:cNvPr id="6" name="Текст 11">
            <a:extLst>
              <a:ext uri="{FF2B5EF4-FFF2-40B4-BE49-F238E27FC236}">
                <a16:creationId xmlns="" xmlns:a16="http://schemas.microsoft.com/office/drawing/2014/main" id="{2708E292-54F7-DA46-53D5-110910DF41A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28624" y="1912938"/>
            <a:ext cx="11333163" cy="639762"/>
          </a:xfrm>
        </p:spPr>
        <p:txBody>
          <a:bodyPr lIns="0" tIns="0" rIns="0" bIns="0">
            <a:noAutofit/>
          </a:bodyPr>
          <a:lstStyle>
            <a:lvl1pPr>
              <a:defRPr sz="1600"/>
            </a:lvl1pPr>
          </a:lstStyle>
          <a:p>
            <a:r>
              <a:rPr lang="ru-RU" b="0" dirty="0">
                <a:solidFill>
                  <a:schemeClr val="tx1"/>
                </a:solidFill>
                <a:latin typeface="+mj-lt"/>
              </a:rPr>
              <a:t>Образец подзаголовка</a:t>
            </a:r>
          </a:p>
        </p:txBody>
      </p:sp>
      <p:sp>
        <p:nvSpPr>
          <p:cNvPr id="8" name="Заголовок 22">
            <a:extLst>
              <a:ext uri="{FF2B5EF4-FFF2-40B4-BE49-F238E27FC236}">
                <a16:creationId xmlns="" xmlns:a16="http://schemas.microsoft.com/office/drawing/2014/main" id="{35F270BB-89A4-2C92-B3B4-084C3DC035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625" y="1514474"/>
            <a:ext cx="11333163" cy="533401"/>
          </a:xfrm>
        </p:spPr>
        <p:txBody>
          <a:bodyPr lIns="0" tIns="0" rIns="0" bIns="0" anchor="t" anchorCtr="0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="" xmlns:p14="http://schemas.microsoft.com/office/powerpoint/2010/main" val="806549684"/>
      </p:ext>
    </p:extLst>
  </p:cSld>
  <p:clrMapOvr>
    <a:masterClrMapping/>
  </p:clrMapOvr>
  <p:extLst>
    <p:ext uri="{DCECCB84-F9BA-43D5-87BE-67443E8EF086}">
      <p15:sldGuideLst xmlns=""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+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C005D942-E1C3-35FF-1512-7E9F8A38229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124824" y="2619375"/>
            <a:ext cx="3636963" cy="3808413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1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Поместите сюда свой текст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D825E1DE-1D8B-C991-03B5-266F93FB8871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28625" y="2647950"/>
            <a:ext cx="3632200" cy="3779838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lvl="0"/>
            <a:endParaRPr lang="ru-RU" dirty="0"/>
          </a:p>
        </p:txBody>
      </p:sp>
      <p:sp>
        <p:nvSpPr>
          <p:cNvPr id="6" name="Текст 11">
            <a:extLst>
              <a:ext uri="{FF2B5EF4-FFF2-40B4-BE49-F238E27FC236}">
                <a16:creationId xmlns="" xmlns:a16="http://schemas.microsoft.com/office/drawing/2014/main" id="{2708E292-54F7-DA46-53D5-110910DF41A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28624" y="1912938"/>
            <a:ext cx="11333163" cy="639762"/>
          </a:xfrm>
        </p:spPr>
        <p:txBody>
          <a:bodyPr lIns="0" tIns="0" rIns="0" bIns="0">
            <a:noAutofit/>
          </a:bodyPr>
          <a:lstStyle>
            <a:lvl1pPr>
              <a:defRPr sz="1600"/>
            </a:lvl1pPr>
          </a:lstStyle>
          <a:p>
            <a:r>
              <a:rPr lang="ru-RU" b="0" dirty="0">
                <a:solidFill>
                  <a:schemeClr val="tx1"/>
                </a:solidFill>
                <a:latin typeface="+mj-lt"/>
              </a:rPr>
              <a:t>Образец подзаголовка</a:t>
            </a:r>
          </a:p>
        </p:txBody>
      </p:sp>
      <p:sp>
        <p:nvSpPr>
          <p:cNvPr id="8" name="Заголовок 22">
            <a:extLst>
              <a:ext uri="{FF2B5EF4-FFF2-40B4-BE49-F238E27FC236}">
                <a16:creationId xmlns="" xmlns:a16="http://schemas.microsoft.com/office/drawing/2014/main" id="{35F270BB-89A4-2C92-B3B4-084C3DC035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625" y="1514474"/>
            <a:ext cx="11333163" cy="533401"/>
          </a:xfrm>
        </p:spPr>
        <p:txBody>
          <a:bodyPr lIns="0" tIns="0" rIns="0" bIns="0" anchor="t" anchorCtr="0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2" name="Объект 3">
            <a:extLst>
              <a:ext uri="{FF2B5EF4-FFF2-40B4-BE49-F238E27FC236}">
                <a16:creationId xmlns="" xmlns:a16="http://schemas.microsoft.com/office/drawing/2014/main" id="{218ED0B3-6ED4-31C6-79B3-F436A385E053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4276725" y="2647950"/>
            <a:ext cx="3632200" cy="3779838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lvl="0"/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048773749"/>
      </p:ext>
    </p:extLst>
  </p:cSld>
  <p:clrMapOvr>
    <a:masterClrMapping/>
  </p:clrMapOvr>
  <p:extLst>
    <p:ext uri="{DCECCB84-F9BA-43D5-87BE-67443E8EF086}">
      <p15:sldGuideLst xmlns=""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+текст с нумерацие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C005D942-E1C3-35FF-1512-7E9F8A38229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124824" y="3429000"/>
            <a:ext cx="3636963" cy="2998788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1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Поместите сюда свой текст</a:t>
            </a:r>
          </a:p>
        </p:txBody>
      </p:sp>
      <p:sp>
        <p:nvSpPr>
          <p:cNvPr id="8" name="object 24">
            <a:extLst>
              <a:ext uri="{FF2B5EF4-FFF2-40B4-BE49-F238E27FC236}">
                <a16:creationId xmlns="" xmlns:a16="http://schemas.microsoft.com/office/drawing/2014/main" id="{9B2D5CEA-2973-CCCE-81EF-58DCB6C3BF3A}"/>
              </a:ext>
            </a:extLst>
          </p:cNvPr>
          <p:cNvSpPr/>
          <p:nvPr userDrawn="1"/>
        </p:nvSpPr>
        <p:spPr>
          <a:xfrm>
            <a:off x="8817916" y="2751125"/>
            <a:ext cx="45719" cy="318305"/>
          </a:xfrm>
          <a:custGeom>
            <a:avLst/>
            <a:gdLst/>
            <a:ahLst/>
            <a:cxnLst/>
            <a:rect l="l" t="t" r="r" b="b"/>
            <a:pathLst>
              <a:path h="288289">
                <a:moveTo>
                  <a:pt x="0" y="0"/>
                </a:moveTo>
                <a:lnTo>
                  <a:pt x="0" y="287997"/>
                </a:lnTo>
              </a:path>
            </a:pathLst>
          </a:custGeom>
          <a:ln w="25400">
            <a:solidFill>
              <a:srgbClr val="A7B6B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25">
            <a:extLst>
              <a:ext uri="{FF2B5EF4-FFF2-40B4-BE49-F238E27FC236}">
                <a16:creationId xmlns="" xmlns:a16="http://schemas.microsoft.com/office/drawing/2014/main" id="{E8671979-6D82-3F29-A9A2-ABB3DCFDFC05}"/>
              </a:ext>
            </a:extLst>
          </p:cNvPr>
          <p:cNvSpPr/>
          <p:nvPr userDrawn="1"/>
        </p:nvSpPr>
        <p:spPr>
          <a:xfrm>
            <a:off x="8128079" y="3232150"/>
            <a:ext cx="3632200" cy="0"/>
          </a:xfrm>
          <a:custGeom>
            <a:avLst/>
            <a:gdLst/>
            <a:ahLst/>
            <a:cxnLst/>
            <a:rect l="l" t="t" r="r" b="b"/>
            <a:pathLst>
              <a:path w="3632200">
                <a:moveTo>
                  <a:pt x="0" y="0"/>
                </a:moveTo>
                <a:lnTo>
                  <a:pt x="3632034" y="0"/>
                </a:lnTo>
              </a:path>
            </a:pathLst>
          </a:custGeom>
          <a:ln w="25400">
            <a:solidFill>
              <a:srgbClr val="A7B6B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Текст 11">
            <a:extLst>
              <a:ext uri="{FF2B5EF4-FFF2-40B4-BE49-F238E27FC236}">
                <a16:creationId xmlns="" xmlns:a16="http://schemas.microsoft.com/office/drawing/2014/main" id="{3E35C2DC-EF9D-6FB5-1CCC-B86196AAF21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28624" y="1912938"/>
            <a:ext cx="11333163" cy="639762"/>
          </a:xfrm>
        </p:spPr>
        <p:txBody>
          <a:bodyPr lIns="0" tIns="0" rIns="0" bIns="0">
            <a:noAutofit/>
          </a:bodyPr>
          <a:lstStyle>
            <a:lvl1pPr>
              <a:defRPr sz="1600"/>
            </a:lvl1pPr>
          </a:lstStyle>
          <a:p>
            <a:r>
              <a:rPr lang="ru-RU" b="0" dirty="0">
                <a:solidFill>
                  <a:schemeClr val="tx1"/>
                </a:solidFill>
                <a:latin typeface="+mj-lt"/>
              </a:rPr>
              <a:t>Образец подзаголовка</a:t>
            </a:r>
          </a:p>
        </p:txBody>
      </p:sp>
      <p:sp>
        <p:nvSpPr>
          <p:cNvPr id="16" name="Текст 15">
            <a:extLst>
              <a:ext uri="{FF2B5EF4-FFF2-40B4-BE49-F238E27FC236}">
                <a16:creationId xmlns="" xmlns:a16="http://schemas.microsoft.com/office/drawing/2014/main" id="{D82471DD-5463-514F-385D-CCA3199D730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124825" y="2659380"/>
            <a:ext cx="879475" cy="564198"/>
          </a:xfrm>
        </p:spPr>
        <p:txBody>
          <a:bodyPr lIns="0" tIns="0" rIns="0" bIns="0" anchor="ctr" anchorCtr="0">
            <a:normAutofit/>
          </a:bodyPr>
          <a:lstStyle>
            <a:lvl1pPr>
              <a:defRPr sz="3200">
                <a:solidFill>
                  <a:schemeClr val="accent2"/>
                </a:solidFill>
              </a:defRPr>
            </a:lvl1pPr>
          </a:lstStyle>
          <a:p>
            <a:pPr lvl="0"/>
            <a:r>
              <a:rPr lang="ru-RU" dirty="0"/>
              <a:t>01</a:t>
            </a:r>
          </a:p>
        </p:txBody>
      </p:sp>
      <p:sp>
        <p:nvSpPr>
          <p:cNvPr id="18" name="Текст 17">
            <a:extLst>
              <a:ext uri="{FF2B5EF4-FFF2-40B4-BE49-F238E27FC236}">
                <a16:creationId xmlns="" xmlns:a16="http://schemas.microsoft.com/office/drawing/2014/main" id="{6FCF4DD7-34B1-2194-E97F-326A452F145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005888" y="2659856"/>
            <a:ext cx="2755899" cy="564357"/>
          </a:xfrm>
        </p:spPr>
        <p:txBody>
          <a:bodyPr lIns="0" tIns="0" rIns="0" bIns="0" anchor="ctr" anchorCtr="0">
            <a:noAutofit/>
          </a:bodyPr>
          <a:lstStyle>
            <a:lvl1pPr>
              <a:defRPr sz="1400" b="1"/>
            </a:lvl1pPr>
          </a:lstStyle>
          <a:p>
            <a:pPr lvl="0"/>
            <a:r>
              <a:rPr lang="ru-RU" dirty="0"/>
              <a:t>Ваш заголовок</a:t>
            </a:r>
          </a:p>
        </p:txBody>
      </p:sp>
      <p:sp>
        <p:nvSpPr>
          <p:cNvPr id="23" name="Заголовок 22">
            <a:extLst>
              <a:ext uri="{FF2B5EF4-FFF2-40B4-BE49-F238E27FC236}">
                <a16:creationId xmlns="" xmlns:a16="http://schemas.microsoft.com/office/drawing/2014/main" id="{DB340554-965C-3E86-59E2-08E2A062AA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625" y="1514474"/>
            <a:ext cx="11333163" cy="533401"/>
          </a:xfrm>
        </p:spPr>
        <p:txBody>
          <a:bodyPr lIns="0" tIns="0" rIns="0" bIns="0" anchor="t" anchorCtr="0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27" name="Объект 26">
            <a:extLst>
              <a:ext uri="{FF2B5EF4-FFF2-40B4-BE49-F238E27FC236}">
                <a16:creationId xmlns="" xmlns:a16="http://schemas.microsoft.com/office/drawing/2014/main" id="{D43E8FDA-33CB-1164-5B1C-2839BF42313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28625" y="2647951"/>
            <a:ext cx="7481888" cy="3779838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lvl="0"/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277825172"/>
      </p:ext>
    </p:extLst>
  </p:cSld>
  <p:clrMapOvr>
    <a:masterClrMapping/>
  </p:clrMapOvr>
  <p:extLst>
    <p:ext uri="{DCECCB84-F9BA-43D5-87BE-67443E8EF086}">
      <p15:sldGuideLst xmlns=""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+текст с нумерацией+цифр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C005D942-E1C3-35FF-1512-7E9F8A38229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124825" y="3805193"/>
            <a:ext cx="1712914" cy="984040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10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Вставьте текст поясняющий цифру</a:t>
            </a:r>
          </a:p>
        </p:txBody>
      </p:sp>
      <p:sp>
        <p:nvSpPr>
          <p:cNvPr id="8" name="object 24">
            <a:extLst>
              <a:ext uri="{FF2B5EF4-FFF2-40B4-BE49-F238E27FC236}">
                <a16:creationId xmlns="" xmlns:a16="http://schemas.microsoft.com/office/drawing/2014/main" id="{9B2D5CEA-2973-CCCE-81EF-58DCB6C3BF3A}"/>
              </a:ext>
            </a:extLst>
          </p:cNvPr>
          <p:cNvSpPr/>
          <p:nvPr userDrawn="1"/>
        </p:nvSpPr>
        <p:spPr>
          <a:xfrm>
            <a:off x="8817916" y="2751125"/>
            <a:ext cx="45719" cy="318305"/>
          </a:xfrm>
          <a:custGeom>
            <a:avLst/>
            <a:gdLst/>
            <a:ahLst/>
            <a:cxnLst/>
            <a:rect l="l" t="t" r="r" b="b"/>
            <a:pathLst>
              <a:path h="288289">
                <a:moveTo>
                  <a:pt x="0" y="0"/>
                </a:moveTo>
                <a:lnTo>
                  <a:pt x="0" y="287997"/>
                </a:lnTo>
              </a:path>
            </a:pathLst>
          </a:custGeom>
          <a:ln w="25400">
            <a:solidFill>
              <a:srgbClr val="A7B6B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25">
            <a:extLst>
              <a:ext uri="{FF2B5EF4-FFF2-40B4-BE49-F238E27FC236}">
                <a16:creationId xmlns="" xmlns:a16="http://schemas.microsoft.com/office/drawing/2014/main" id="{E8671979-6D82-3F29-A9A2-ABB3DCFDFC05}"/>
              </a:ext>
            </a:extLst>
          </p:cNvPr>
          <p:cNvSpPr/>
          <p:nvPr userDrawn="1"/>
        </p:nvSpPr>
        <p:spPr>
          <a:xfrm>
            <a:off x="8128079" y="3232150"/>
            <a:ext cx="3632200" cy="0"/>
          </a:xfrm>
          <a:custGeom>
            <a:avLst/>
            <a:gdLst/>
            <a:ahLst/>
            <a:cxnLst/>
            <a:rect l="l" t="t" r="r" b="b"/>
            <a:pathLst>
              <a:path w="3632200">
                <a:moveTo>
                  <a:pt x="0" y="0"/>
                </a:moveTo>
                <a:lnTo>
                  <a:pt x="3632034" y="0"/>
                </a:lnTo>
              </a:path>
            </a:pathLst>
          </a:custGeom>
          <a:ln w="25400">
            <a:solidFill>
              <a:srgbClr val="A7B6B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Текст 11">
            <a:extLst>
              <a:ext uri="{FF2B5EF4-FFF2-40B4-BE49-F238E27FC236}">
                <a16:creationId xmlns="" xmlns:a16="http://schemas.microsoft.com/office/drawing/2014/main" id="{3E35C2DC-EF9D-6FB5-1CCC-B86196AAF21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28624" y="1912938"/>
            <a:ext cx="11333163" cy="639762"/>
          </a:xfrm>
        </p:spPr>
        <p:txBody>
          <a:bodyPr lIns="0" tIns="0" rIns="0" bIns="0">
            <a:noAutofit/>
          </a:bodyPr>
          <a:lstStyle>
            <a:lvl1pPr>
              <a:defRPr sz="1600"/>
            </a:lvl1pPr>
          </a:lstStyle>
          <a:p>
            <a:r>
              <a:rPr lang="ru-RU" b="0" dirty="0">
                <a:solidFill>
                  <a:schemeClr val="tx1"/>
                </a:solidFill>
                <a:latin typeface="+mj-lt"/>
              </a:rPr>
              <a:t>Образец подзаголовка</a:t>
            </a:r>
          </a:p>
        </p:txBody>
      </p:sp>
      <p:sp>
        <p:nvSpPr>
          <p:cNvPr id="16" name="Текст 15">
            <a:extLst>
              <a:ext uri="{FF2B5EF4-FFF2-40B4-BE49-F238E27FC236}">
                <a16:creationId xmlns="" xmlns:a16="http://schemas.microsoft.com/office/drawing/2014/main" id="{D82471DD-5463-514F-385D-CCA3199D730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124825" y="2659380"/>
            <a:ext cx="879475" cy="564198"/>
          </a:xfrm>
        </p:spPr>
        <p:txBody>
          <a:bodyPr lIns="0" tIns="0" rIns="0" bIns="0" anchor="ctr" anchorCtr="0">
            <a:normAutofit/>
          </a:bodyPr>
          <a:lstStyle>
            <a:lvl1pPr>
              <a:defRPr sz="3200">
                <a:solidFill>
                  <a:schemeClr val="accent2"/>
                </a:solidFill>
              </a:defRPr>
            </a:lvl1pPr>
          </a:lstStyle>
          <a:p>
            <a:pPr lvl="0"/>
            <a:r>
              <a:rPr lang="ru-RU" dirty="0"/>
              <a:t>01</a:t>
            </a:r>
          </a:p>
        </p:txBody>
      </p:sp>
      <p:sp>
        <p:nvSpPr>
          <p:cNvPr id="18" name="Текст 17">
            <a:extLst>
              <a:ext uri="{FF2B5EF4-FFF2-40B4-BE49-F238E27FC236}">
                <a16:creationId xmlns="" xmlns:a16="http://schemas.microsoft.com/office/drawing/2014/main" id="{6FCF4DD7-34B1-2194-E97F-326A452F145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005888" y="2659856"/>
            <a:ext cx="2755899" cy="564357"/>
          </a:xfrm>
        </p:spPr>
        <p:txBody>
          <a:bodyPr lIns="0" tIns="0" rIns="0" bIns="0" anchor="ctr" anchorCtr="0">
            <a:noAutofit/>
          </a:bodyPr>
          <a:lstStyle>
            <a:lvl1pPr>
              <a:defRPr sz="1400" b="1"/>
            </a:lvl1pPr>
          </a:lstStyle>
          <a:p>
            <a:pPr lvl="0"/>
            <a:r>
              <a:rPr lang="ru-RU" dirty="0"/>
              <a:t>Ваш заголовок</a:t>
            </a:r>
          </a:p>
        </p:txBody>
      </p:sp>
      <p:sp>
        <p:nvSpPr>
          <p:cNvPr id="23" name="Заголовок 22">
            <a:extLst>
              <a:ext uri="{FF2B5EF4-FFF2-40B4-BE49-F238E27FC236}">
                <a16:creationId xmlns="" xmlns:a16="http://schemas.microsoft.com/office/drawing/2014/main" id="{DB340554-965C-3E86-59E2-08E2A062AA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625" y="1514474"/>
            <a:ext cx="11333163" cy="533401"/>
          </a:xfrm>
        </p:spPr>
        <p:txBody>
          <a:bodyPr lIns="0" tIns="0" rIns="0" bIns="0" anchor="t" anchorCtr="0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27" name="Объект 26">
            <a:extLst>
              <a:ext uri="{FF2B5EF4-FFF2-40B4-BE49-F238E27FC236}">
                <a16:creationId xmlns="" xmlns:a16="http://schemas.microsoft.com/office/drawing/2014/main" id="{D43E8FDA-33CB-1164-5B1C-2839BF42313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28625" y="2647951"/>
            <a:ext cx="7481888" cy="3779838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lvl="0"/>
            <a:endParaRPr lang="ru-RU" dirty="0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CC17DEC5-1439-FD44-3FC7-AC8CC70B268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24825" y="3442711"/>
            <a:ext cx="1712913" cy="360099"/>
          </a:xfrm>
        </p:spPr>
        <p:txBody>
          <a:bodyPr lIns="0" tIns="0" rIns="0" bIns="0" anchor="b" anchorCtr="0">
            <a:spAutoFit/>
          </a:bodyPr>
          <a:lstStyle>
            <a:lvl1pPr>
              <a:defRPr sz="2600">
                <a:solidFill>
                  <a:schemeClr val="accent1"/>
                </a:solidFill>
              </a:defRPr>
            </a:lvl1pPr>
          </a:lstStyle>
          <a:p>
            <a:pPr lvl="0"/>
            <a:r>
              <a:rPr lang="ru-RU" dirty="0"/>
              <a:t>ЦИФРА</a:t>
            </a:r>
          </a:p>
        </p:txBody>
      </p:sp>
      <p:sp>
        <p:nvSpPr>
          <p:cNvPr id="6" name="Текст 3">
            <a:extLst>
              <a:ext uri="{FF2B5EF4-FFF2-40B4-BE49-F238E27FC236}">
                <a16:creationId xmlns="" xmlns:a16="http://schemas.microsoft.com/office/drawing/2014/main" id="{724778EA-D2F4-DDE9-2290-6A7219A6B23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0053639" y="3442711"/>
            <a:ext cx="1708150" cy="360099"/>
          </a:xfrm>
        </p:spPr>
        <p:txBody>
          <a:bodyPr wrap="square" lIns="0" tIns="0" rIns="0" bIns="0" anchor="b" anchorCtr="0">
            <a:spAutoFit/>
          </a:bodyPr>
          <a:lstStyle>
            <a:lvl1pPr>
              <a:defRPr sz="2600">
                <a:solidFill>
                  <a:schemeClr val="accent1"/>
                </a:solidFill>
              </a:defRPr>
            </a:lvl1pPr>
          </a:lstStyle>
          <a:p>
            <a:pPr lvl="0"/>
            <a:r>
              <a:rPr lang="ru-RU" dirty="0"/>
              <a:t>ЦИФРА</a:t>
            </a:r>
          </a:p>
        </p:txBody>
      </p:sp>
      <p:sp>
        <p:nvSpPr>
          <p:cNvPr id="11" name="Текст 10">
            <a:extLst>
              <a:ext uri="{FF2B5EF4-FFF2-40B4-BE49-F238E27FC236}">
                <a16:creationId xmlns="" xmlns:a16="http://schemas.microsoft.com/office/drawing/2014/main" id="{2E9F5B46-78A6-6329-223E-8BE95148A6D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0053638" y="3808158"/>
            <a:ext cx="1708150" cy="971550"/>
          </a:xfrm>
        </p:spPr>
        <p:txBody>
          <a:bodyPr lIns="0" tIns="0" rIns="0" bIns="0">
            <a:normAutofit/>
          </a:bodyPr>
          <a:lstStyle>
            <a:lvl1pPr>
              <a:defRPr sz="1000"/>
            </a:lvl1pPr>
          </a:lstStyle>
          <a:p>
            <a:pPr lvl="0"/>
            <a:r>
              <a:rPr lang="ru-RU" dirty="0"/>
              <a:t>Вставьте текст поясняющий цифру</a:t>
            </a:r>
          </a:p>
        </p:txBody>
      </p:sp>
      <p:sp>
        <p:nvSpPr>
          <p:cNvPr id="14" name="Текст 3">
            <a:extLst>
              <a:ext uri="{FF2B5EF4-FFF2-40B4-BE49-F238E27FC236}">
                <a16:creationId xmlns="" xmlns:a16="http://schemas.microsoft.com/office/drawing/2014/main" id="{61099B6C-8E7C-6CCA-C8CA-63EF28242F8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124825" y="5104929"/>
            <a:ext cx="1712913" cy="360099"/>
          </a:xfrm>
        </p:spPr>
        <p:txBody>
          <a:bodyPr lIns="0" tIns="0" rIns="0" bIns="0" anchor="b" anchorCtr="0">
            <a:spAutoFit/>
          </a:bodyPr>
          <a:lstStyle>
            <a:lvl1pPr>
              <a:defRPr sz="2600">
                <a:solidFill>
                  <a:schemeClr val="accent1"/>
                </a:solidFill>
              </a:defRPr>
            </a:lvl1pPr>
          </a:lstStyle>
          <a:p>
            <a:pPr lvl="0"/>
            <a:r>
              <a:rPr lang="ru-RU" dirty="0"/>
              <a:t>ЦИФРА</a:t>
            </a:r>
          </a:p>
        </p:txBody>
      </p:sp>
      <p:sp>
        <p:nvSpPr>
          <p:cNvPr id="15" name="Текст 3">
            <a:extLst>
              <a:ext uri="{FF2B5EF4-FFF2-40B4-BE49-F238E27FC236}">
                <a16:creationId xmlns="" xmlns:a16="http://schemas.microsoft.com/office/drawing/2014/main" id="{9375DEB7-CF88-11F8-FE59-33A069F566D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0053639" y="5104929"/>
            <a:ext cx="1708150" cy="360099"/>
          </a:xfrm>
        </p:spPr>
        <p:txBody>
          <a:bodyPr wrap="square" lIns="0" tIns="0" rIns="0" bIns="0" anchor="b" anchorCtr="0">
            <a:spAutoFit/>
          </a:bodyPr>
          <a:lstStyle>
            <a:lvl1pPr>
              <a:defRPr sz="2600">
                <a:solidFill>
                  <a:schemeClr val="accent1"/>
                </a:solidFill>
              </a:defRPr>
            </a:lvl1pPr>
          </a:lstStyle>
          <a:p>
            <a:pPr lvl="0"/>
            <a:r>
              <a:rPr lang="ru-RU" dirty="0"/>
              <a:t>ЦИФРА</a:t>
            </a:r>
          </a:p>
        </p:txBody>
      </p:sp>
      <p:sp>
        <p:nvSpPr>
          <p:cNvPr id="17" name="Текст 10">
            <a:extLst>
              <a:ext uri="{FF2B5EF4-FFF2-40B4-BE49-F238E27FC236}">
                <a16:creationId xmlns="" xmlns:a16="http://schemas.microsoft.com/office/drawing/2014/main" id="{8D4EFAEB-5079-474B-83AA-5B57670244B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0053638" y="5470376"/>
            <a:ext cx="1708150" cy="957412"/>
          </a:xfrm>
        </p:spPr>
        <p:txBody>
          <a:bodyPr lIns="0" tIns="0" rIns="0" bIns="0">
            <a:normAutofit/>
          </a:bodyPr>
          <a:lstStyle>
            <a:lvl1pPr>
              <a:defRPr sz="1000"/>
            </a:lvl1pPr>
          </a:lstStyle>
          <a:p>
            <a:pPr lvl="0"/>
            <a:r>
              <a:rPr lang="ru-RU" dirty="0"/>
              <a:t>Вставьте текст поясняющий цифру</a:t>
            </a:r>
          </a:p>
        </p:txBody>
      </p:sp>
      <p:sp>
        <p:nvSpPr>
          <p:cNvPr id="19" name="Текст 10">
            <a:extLst>
              <a:ext uri="{FF2B5EF4-FFF2-40B4-BE49-F238E27FC236}">
                <a16:creationId xmlns="" xmlns:a16="http://schemas.microsoft.com/office/drawing/2014/main" id="{B0ED6B33-4DB9-66AC-19CF-EAFC15DD58E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29588" y="5469582"/>
            <a:ext cx="1708150" cy="958205"/>
          </a:xfrm>
        </p:spPr>
        <p:txBody>
          <a:bodyPr lIns="0" tIns="0" rIns="0" bIns="0">
            <a:normAutofit/>
          </a:bodyPr>
          <a:lstStyle>
            <a:lvl1pPr>
              <a:defRPr sz="1000"/>
            </a:lvl1pPr>
          </a:lstStyle>
          <a:p>
            <a:pPr lvl="0"/>
            <a:r>
              <a:rPr lang="ru-RU" dirty="0"/>
              <a:t>Вставьте текст поясняющий цифру</a:t>
            </a:r>
          </a:p>
        </p:txBody>
      </p:sp>
    </p:spTree>
    <p:extLst>
      <p:ext uri="{BB962C8B-B14F-4D97-AF65-F5344CB8AC3E}">
        <p14:creationId xmlns="" xmlns:p14="http://schemas.microsoft.com/office/powerpoint/2010/main" val="2147199782"/>
      </p:ext>
    </p:extLst>
  </p:cSld>
  <p:clrMapOvr>
    <a:masterClrMapping/>
  </p:clrMapOvr>
  <p:extLst>
    <p:ext uri="{DCECCB84-F9BA-43D5-87BE-67443E8EF086}">
      <p15:sldGuideLst xmlns=""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ри прямоугольных фото с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Текст 11">
            <a:extLst>
              <a:ext uri="{FF2B5EF4-FFF2-40B4-BE49-F238E27FC236}">
                <a16:creationId xmlns="" xmlns:a16="http://schemas.microsoft.com/office/drawing/2014/main" id="{3E35C2DC-EF9D-6FB5-1CCC-B86196AAF21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28624" y="1912938"/>
            <a:ext cx="11333163" cy="639762"/>
          </a:xfrm>
        </p:spPr>
        <p:txBody>
          <a:bodyPr lIns="0" tIns="0" rIns="0" bIns="0">
            <a:noAutofit/>
          </a:bodyPr>
          <a:lstStyle>
            <a:lvl1pPr>
              <a:defRPr sz="1600"/>
            </a:lvl1pPr>
          </a:lstStyle>
          <a:p>
            <a:r>
              <a:rPr lang="ru-RU" b="0" dirty="0">
                <a:solidFill>
                  <a:schemeClr val="tx1"/>
                </a:solidFill>
                <a:latin typeface="+mj-lt"/>
              </a:rPr>
              <a:t>Образец подзаголовка</a:t>
            </a:r>
          </a:p>
        </p:txBody>
      </p:sp>
      <p:sp>
        <p:nvSpPr>
          <p:cNvPr id="23" name="Заголовок 22">
            <a:extLst>
              <a:ext uri="{FF2B5EF4-FFF2-40B4-BE49-F238E27FC236}">
                <a16:creationId xmlns="" xmlns:a16="http://schemas.microsoft.com/office/drawing/2014/main" id="{DB340554-965C-3E86-59E2-08E2A062AA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625" y="1514474"/>
            <a:ext cx="11333163" cy="533401"/>
          </a:xfrm>
        </p:spPr>
        <p:txBody>
          <a:bodyPr lIns="0" tIns="0" rIns="0" bIns="0" anchor="t" anchorCtr="0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5" name="Рисунок 4">
            <a:extLst>
              <a:ext uri="{FF2B5EF4-FFF2-40B4-BE49-F238E27FC236}">
                <a16:creationId xmlns="" xmlns:a16="http://schemas.microsoft.com/office/drawing/2014/main" id="{6D9FEEED-5166-3567-7C25-A43D0FFDEF91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28625" y="2600326"/>
            <a:ext cx="3632200" cy="2257424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ru-RU"/>
          </a:p>
        </p:txBody>
      </p:sp>
      <p:sp>
        <p:nvSpPr>
          <p:cNvPr id="13" name="Рисунок 4">
            <a:extLst>
              <a:ext uri="{FF2B5EF4-FFF2-40B4-BE49-F238E27FC236}">
                <a16:creationId xmlns="" xmlns:a16="http://schemas.microsoft.com/office/drawing/2014/main" id="{B1DCF2A3-8265-1F35-43B7-C764802DE02A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4276725" y="2600326"/>
            <a:ext cx="3632200" cy="2257424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ru-RU"/>
          </a:p>
        </p:txBody>
      </p:sp>
      <p:sp>
        <p:nvSpPr>
          <p:cNvPr id="22" name="Рисунок 4">
            <a:extLst>
              <a:ext uri="{FF2B5EF4-FFF2-40B4-BE49-F238E27FC236}">
                <a16:creationId xmlns="" xmlns:a16="http://schemas.microsoft.com/office/drawing/2014/main" id="{C9F94830-6191-70C6-FC8B-AE2F04448B09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8124825" y="2600326"/>
            <a:ext cx="3632200" cy="2257424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ru-RU"/>
          </a:p>
        </p:txBody>
      </p:sp>
      <p:sp>
        <p:nvSpPr>
          <p:cNvPr id="15" name="Подзаголовок 2">
            <a:extLst>
              <a:ext uri="{FF2B5EF4-FFF2-40B4-BE49-F238E27FC236}">
                <a16:creationId xmlns="" xmlns:a16="http://schemas.microsoft.com/office/drawing/2014/main" id="{EB10767C-8421-4CEE-FDF0-1D9F503AB19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23862" y="5362575"/>
            <a:ext cx="3636963" cy="1065213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1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Поместите сюда свой текст</a:t>
            </a:r>
          </a:p>
        </p:txBody>
      </p:sp>
      <p:sp>
        <p:nvSpPr>
          <p:cNvPr id="16" name="Текст 17">
            <a:extLst>
              <a:ext uri="{FF2B5EF4-FFF2-40B4-BE49-F238E27FC236}">
                <a16:creationId xmlns="" xmlns:a16="http://schemas.microsoft.com/office/drawing/2014/main" id="{7705652B-4AA4-8C89-FD7F-739D2633E80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28625" y="5008983"/>
            <a:ext cx="3632200" cy="339305"/>
          </a:xfrm>
        </p:spPr>
        <p:txBody>
          <a:bodyPr lIns="0" tIns="72000" rIns="0" bIns="72000" anchor="b" anchorCtr="0">
            <a:spAutoFit/>
          </a:bodyPr>
          <a:lstStyle>
            <a:lvl1pPr>
              <a:defRPr sz="1400" b="1"/>
            </a:lvl1pPr>
          </a:lstStyle>
          <a:p>
            <a:pPr lvl="0"/>
            <a:r>
              <a:rPr lang="ru-RU" dirty="0"/>
              <a:t>Ваш заголовок</a:t>
            </a:r>
          </a:p>
        </p:txBody>
      </p:sp>
      <p:sp>
        <p:nvSpPr>
          <p:cNvPr id="18" name="Текст 17">
            <a:extLst>
              <a:ext uri="{FF2B5EF4-FFF2-40B4-BE49-F238E27FC236}">
                <a16:creationId xmlns="" xmlns:a16="http://schemas.microsoft.com/office/drawing/2014/main" id="{91353F67-8E41-91E5-854C-53A243FCAC91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281488" y="5008983"/>
            <a:ext cx="3632200" cy="339305"/>
          </a:xfrm>
        </p:spPr>
        <p:txBody>
          <a:bodyPr lIns="0" tIns="72000" rIns="0" bIns="72000" anchor="b" anchorCtr="0">
            <a:spAutoFit/>
          </a:bodyPr>
          <a:lstStyle>
            <a:lvl1pPr>
              <a:defRPr sz="1400" b="1"/>
            </a:lvl1pPr>
          </a:lstStyle>
          <a:p>
            <a:pPr lvl="0"/>
            <a:r>
              <a:rPr lang="ru-RU" dirty="0"/>
              <a:t>Ваш заголовок</a:t>
            </a:r>
          </a:p>
        </p:txBody>
      </p:sp>
      <p:sp>
        <p:nvSpPr>
          <p:cNvPr id="20" name="Текст 17">
            <a:extLst>
              <a:ext uri="{FF2B5EF4-FFF2-40B4-BE49-F238E27FC236}">
                <a16:creationId xmlns="" xmlns:a16="http://schemas.microsoft.com/office/drawing/2014/main" id="{7D8ADCDD-FC82-D566-7510-46832C06628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8124825" y="5011365"/>
            <a:ext cx="3632200" cy="339305"/>
          </a:xfrm>
        </p:spPr>
        <p:txBody>
          <a:bodyPr lIns="0" tIns="72000" rIns="0" bIns="72000" anchor="b" anchorCtr="0">
            <a:spAutoFit/>
          </a:bodyPr>
          <a:lstStyle>
            <a:lvl1pPr>
              <a:defRPr sz="1400" b="1"/>
            </a:lvl1pPr>
          </a:lstStyle>
          <a:p>
            <a:pPr lvl="0"/>
            <a:r>
              <a:rPr lang="ru-RU" dirty="0"/>
              <a:t>Ваш заголовок</a:t>
            </a:r>
          </a:p>
        </p:txBody>
      </p:sp>
      <p:sp>
        <p:nvSpPr>
          <p:cNvPr id="25" name="Текст 24">
            <a:extLst>
              <a:ext uri="{FF2B5EF4-FFF2-40B4-BE49-F238E27FC236}">
                <a16:creationId xmlns="" xmlns:a16="http://schemas.microsoft.com/office/drawing/2014/main" id="{B984B5B8-8A0A-C597-E0B8-9AC1FAF243F9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4276725" y="5353050"/>
            <a:ext cx="3633788" cy="1074738"/>
          </a:xfrm>
        </p:spPr>
        <p:txBody>
          <a:bodyPr lIns="0" tIns="0" rIns="0" bIns="0"/>
          <a:lstStyle/>
          <a:p>
            <a:r>
              <a:rPr lang="ru-RU" dirty="0"/>
              <a:t>Поместите сюда свой текст</a:t>
            </a:r>
          </a:p>
        </p:txBody>
      </p:sp>
      <p:sp>
        <p:nvSpPr>
          <p:cNvPr id="26" name="Текст 24">
            <a:extLst>
              <a:ext uri="{FF2B5EF4-FFF2-40B4-BE49-F238E27FC236}">
                <a16:creationId xmlns="" xmlns:a16="http://schemas.microsoft.com/office/drawing/2014/main" id="{AAA7E415-D972-AA56-EEAA-CDE0573380FD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8124825" y="5353050"/>
            <a:ext cx="3633788" cy="1074738"/>
          </a:xfrm>
        </p:spPr>
        <p:txBody>
          <a:bodyPr lIns="0" tIns="0" rIns="0" bIns="0"/>
          <a:lstStyle/>
          <a:p>
            <a:r>
              <a:rPr lang="ru-RU" dirty="0"/>
              <a:t>Поместите сюда свой текст</a:t>
            </a:r>
          </a:p>
        </p:txBody>
      </p:sp>
    </p:spTree>
    <p:extLst>
      <p:ext uri="{BB962C8B-B14F-4D97-AF65-F5344CB8AC3E}">
        <p14:creationId xmlns="" xmlns:p14="http://schemas.microsoft.com/office/powerpoint/2010/main" val="3549903557"/>
      </p:ext>
    </p:extLst>
  </p:cSld>
  <p:clrMapOvr>
    <a:masterClrMapping/>
  </p:clrMapOvr>
  <p:extLst>
    <p:ext uri="{DCECCB84-F9BA-43D5-87BE-67443E8EF086}">
      <p15:sldGuideLst xmlns=""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ри круглых фото с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Текст 11">
            <a:extLst>
              <a:ext uri="{FF2B5EF4-FFF2-40B4-BE49-F238E27FC236}">
                <a16:creationId xmlns="" xmlns:a16="http://schemas.microsoft.com/office/drawing/2014/main" id="{3E35C2DC-EF9D-6FB5-1CCC-B86196AAF21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28624" y="1912938"/>
            <a:ext cx="11333163" cy="639762"/>
          </a:xfrm>
        </p:spPr>
        <p:txBody>
          <a:bodyPr lIns="0" tIns="0" rIns="0" bIns="0">
            <a:noAutofit/>
          </a:bodyPr>
          <a:lstStyle>
            <a:lvl1pPr>
              <a:defRPr sz="1600"/>
            </a:lvl1pPr>
          </a:lstStyle>
          <a:p>
            <a:r>
              <a:rPr lang="ru-RU" b="0" dirty="0">
                <a:solidFill>
                  <a:schemeClr val="tx1"/>
                </a:solidFill>
                <a:latin typeface="+mj-lt"/>
              </a:rPr>
              <a:t>Образец подзаголовка</a:t>
            </a:r>
          </a:p>
        </p:txBody>
      </p:sp>
      <p:sp>
        <p:nvSpPr>
          <p:cNvPr id="23" name="Заголовок 22">
            <a:extLst>
              <a:ext uri="{FF2B5EF4-FFF2-40B4-BE49-F238E27FC236}">
                <a16:creationId xmlns="" xmlns:a16="http://schemas.microsoft.com/office/drawing/2014/main" id="{DB340554-965C-3E86-59E2-08E2A062AA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625" y="1514474"/>
            <a:ext cx="11333163" cy="533401"/>
          </a:xfrm>
        </p:spPr>
        <p:txBody>
          <a:bodyPr lIns="0" tIns="0" rIns="0" bIns="0" anchor="t" anchorCtr="0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5" name="Рисунок 4">
            <a:extLst>
              <a:ext uri="{FF2B5EF4-FFF2-40B4-BE49-F238E27FC236}">
                <a16:creationId xmlns="" xmlns:a16="http://schemas.microsoft.com/office/drawing/2014/main" id="{6D9FEEED-5166-3567-7C25-A43D0FFDEF91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1114425" y="2600326"/>
            <a:ext cx="2257200" cy="2257424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ru-RU"/>
          </a:p>
        </p:txBody>
      </p:sp>
      <p:sp>
        <p:nvSpPr>
          <p:cNvPr id="15" name="Подзаголовок 2">
            <a:extLst>
              <a:ext uri="{FF2B5EF4-FFF2-40B4-BE49-F238E27FC236}">
                <a16:creationId xmlns="" xmlns:a16="http://schemas.microsoft.com/office/drawing/2014/main" id="{EB10767C-8421-4CEE-FDF0-1D9F503AB19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23862" y="5362575"/>
            <a:ext cx="3636963" cy="1065213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Поместите сюда свой текст</a:t>
            </a:r>
          </a:p>
        </p:txBody>
      </p:sp>
      <p:sp>
        <p:nvSpPr>
          <p:cNvPr id="16" name="Текст 17">
            <a:extLst>
              <a:ext uri="{FF2B5EF4-FFF2-40B4-BE49-F238E27FC236}">
                <a16:creationId xmlns="" xmlns:a16="http://schemas.microsoft.com/office/drawing/2014/main" id="{7705652B-4AA4-8C89-FD7F-739D2633E80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28625" y="5008983"/>
            <a:ext cx="3632200" cy="339305"/>
          </a:xfrm>
        </p:spPr>
        <p:txBody>
          <a:bodyPr lIns="0" tIns="72000" rIns="0" bIns="72000" anchor="b" anchorCtr="0">
            <a:spAutoFit/>
          </a:bodyPr>
          <a:lstStyle>
            <a:lvl1pPr algn="ctr">
              <a:defRPr sz="1400" b="1"/>
            </a:lvl1pPr>
          </a:lstStyle>
          <a:p>
            <a:pPr lvl="0"/>
            <a:r>
              <a:rPr lang="ru-RU" dirty="0"/>
              <a:t>Ваш заголовок</a:t>
            </a:r>
          </a:p>
        </p:txBody>
      </p:sp>
      <p:sp>
        <p:nvSpPr>
          <p:cNvPr id="18" name="Текст 17">
            <a:extLst>
              <a:ext uri="{FF2B5EF4-FFF2-40B4-BE49-F238E27FC236}">
                <a16:creationId xmlns="" xmlns:a16="http://schemas.microsoft.com/office/drawing/2014/main" id="{91353F67-8E41-91E5-854C-53A243FCAC91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281488" y="5008983"/>
            <a:ext cx="3632200" cy="339305"/>
          </a:xfrm>
        </p:spPr>
        <p:txBody>
          <a:bodyPr lIns="0" tIns="72000" rIns="0" bIns="72000" anchor="b" anchorCtr="0">
            <a:spAutoFit/>
          </a:bodyPr>
          <a:lstStyle>
            <a:lvl1pPr algn="ctr">
              <a:defRPr sz="1400" b="1"/>
            </a:lvl1pPr>
          </a:lstStyle>
          <a:p>
            <a:pPr lvl="0"/>
            <a:r>
              <a:rPr lang="ru-RU" dirty="0"/>
              <a:t>Ваш заголовок</a:t>
            </a:r>
          </a:p>
        </p:txBody>
      </p:sp>
      <p:sp>
        <p:nvSpPr>
          <p:cNvPr id="20" name="Текст 17">
            <a:extLst>
              <a:ext uri="{FF2B5EF4-FFF2-40B4-BE49-F238E27FC236}">
                <a16:creationId xmlns="" xmlns:a16="http://schemas.microsoft.com/office/drawing/2014/main" id="{7D8ADCDD-FC82-D566-7510-46832C06628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8124825" y="5011365"/>
            <a:ext cx="3632200" cy="339305"/>
          </a:xfrm>
        </p:spPr>
        <p:txBody>
          <a:bodyPr lIns="0" tIns="72000" rIns="0" bIns="72000" anchor="b" anchorCtr="0">
            <a:spAutoFit/>
          </a:bodyPr>
          <a:lstStyle>
            <a:lvl1pPr algn="ctr">
              <a:defRPr sz="1400" b="1"/>
            </a:lvl1pPr>
          </a:lstStyle>
          <a:p>
            <a:pPr lvl="0"/>
            <a:r>
              <a:rPr lang="ru-RU" dirty="0"/>
              <a:t>Ваш заголовок</a:t>
            </a:r>
          </a:p>
        </p:txBody>
      </p:sp>
      <p:sp>
        <p:nvSpPr>
          <p:cNvPr id="25" name="Текст 24">
            <a:extLst>
              <a:ext uri="{FF2B5EF4-FFF2-40B4-BE49-F238E27FC236}">
                <a16:creationId xmlns="" xmlns:a16="http://schemas.microsoft.com/office/drawing/2014/main" id="{B984B5B8-8A0A-C597-E0B8-9AC1FAF243F9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4276725" y="5353050"/>
            <a:ext cx="3633788" cy="1074738"/>
          </a:xfrm>
        </p:spPr>
        <p:txBody>
          <a:bodyPr lIns="0" tIns="0" rIns="0" bIns="0"/>
          <a:lstStyle>
            <a:lvl1pPr algn="ctr">
              <a:defRPr/>
            </a:lvl1pPr>
          </a:lstStyle>
          <a:p>
            <a:r>
              <a:rPr lang="ru-RU" dirty="0"/>
              <a:t>Поместите сюда свой текст</a:t>
            </a:r>
          </a:p>
        </p:txBody>
      </p:sp>
      <p:sp>
        <p:nvSpPr>
          <p:cNvPr id="26" name="Текст 24">
            <a:extLst>
              <a:ext uri="{FF2B5EF4-FFF2-40B4-BE49-F238E27FC236}">
                <a16:creationId xmlns="" xmlns:a16="http://schemas.microsoft.com/office/drawing/2014/main" id="{AAA7E415-D972-AA56-EEAA-CDE0573380FD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8124825" y="5353050"/>
            <a:ext cx="3633788" cy="1074738"/>
          </a:xfrm>
        </p:spPr>
        <p:txBody>
          <a:bodyPr lIns="0" tIns="0" rIns="0" bIns="0"/>
          <a:lstStyle>
            <a:lvl1pPr algn="ctr">
              <a:defRPr/>
            </a:lvl1pPr>
          </a:lstStyle>
          <a:p>
            <a:r>
              <a:rPr lang="ru-RU" dirty="0"/>
              <a:t>Поместите сюда свой текст</a:t>
            </a:r>
          </a:p>
        </p:txBody>
      </p:sp>
      <p:sp>
        <p:nvSpPr>
          <p:cNvPr id="2" name="Рисунок 4">
            <a:extLst>
              <a:ext uri="{FF2B5EF4-FFF2-40B4-BE49-F238E27FC236}">
                <a16:creationId xmlns="" xmlns:a16="http://schemas.microsoft.com/office/drawing/2014/main" id="{3E6F4F7F-2D2D-1392-5F2E-C34EBA77815E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4963839" y="2600326"/>
            <a:ext cx="2257200" cy="2257424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ru-RU"/>
          </a:p>
        </p:txBody>
      </p:sp>
      <p:sp>
        <p:nvSpPr>
          <p:cNvPr id="3" name="Рисунок 4">
            <a:extLst>
              <a:ext uri="{FF2B5EF4-FFF2-40B4-BE49-F238E27FC236}">
                <a16:creationId xmlns="" xmlns:a16="http://schemas.microsoft.com/office/drawing/2014/main" id="{DD12F36E-08D1-D5A6-5F6C-BAFFBBB04EE6}"/>
              </a:ext>
            </a:extLst>
          </p:cNvPr>
          <p:cNvSpPr>
            <a:spLocks noGrp="1"/>
          </p:cNvSpPr>
          <p:nvPr>
            <p:ph type="pic" sz="quarter" idx="32"/>
          </p:nvPr>
        </p:nvSpPr>
        <p:spPr>
          <a:xfrm>
            <a:off x="8813254" y="2564904"/>
            <a:ext cx="2257200" cy="2257424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27725362"/>
      </p:ext>
    </p:extLst>
  </p:cSld>
  <p:clrMapOvr>
    <a:masterClrMapping/>
  </p:clrMapOvr>
  <p:extLst>
    <p:ext uri="{DCECCB84-F9BA-43D5-87BE-67443E8EF086}">
      <p15:sldGuideLst xmlns=""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0DAA241-58BD-7B11-6801-65DC87B5E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2716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7DE7DF23-16C7-B677-5F6E-92B398AE8F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778125"/>
            <a:ext cx="10515600" cy="11842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</p:txBody>
      </p:sp>
    </p:spTree>
    <p:extLst>
      <p:ext uri="{BB962C8B-B14F-4D97-AF65-F5344CB8AC3E}">
        <p14:creationId xmlns="" xmlns:p14="http://schemas.microsoft.com/office/powerpoint/2010/main" val="1402551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68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1800" b="1" kern="1200">
          <a:solidFill>
            <a:schemeClr val="accent1"/>
          </a:solidFill>
          <a:latin typeface="+mn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="" xmlns:p15="http://schemas.microsoft.com/office/powerpoint/2012/main">
        <p15:guide id="2" pos="3772" userDrawn="1">
          <p15:clr>
            <a:srgbClr val="F26B43"/>
          </p15:clr>
        </p15:guide>
        <p15:guide id="3" pos="3908" userDrawn="1">
          <p15:clr>
            <a:srgbClr val="F26B43"/>
          </p15:clr>
        </p15:guide>
        <p15:guide id="4" pos="2694" userDrawn="1">
          <p15:clr>
            <a:srgbClr val="F26B43"/>
          </p15:clr>
        </p15:guide>
        <p15:guide id="5" pos="2558" userDrawn="1">
          <p15:clr>
            <a:srgbClr val="F26B43"/>
          </p15:clr>
        </p15:guide>
        <p15:guide id="7" pos="1347" userDrawn="1">
          <p15:clr>
            <a:srgbClr val="F26B43"/>
          </p15:clr>
        </p15:guide>
        <p15:guide id="8" pos="270" userDrawn="1">
          <p15:clr>
            <a:srgbClr val="F26B43"/>
          </p15:clr>
        </p15:guide>
        <p15:guide id="10" orient="horz" pos="270" userDrawn="1">
          <p15:clr>
            <a:srgbClr val="F26B43"/>
          </p15:clr>
        </p15:guide>
        <p15:guide id="12" orient="horz" pos="4049" userDrawn="1">
          <p15:clr>
            <a:srgbClr val="F26B43"/>
          </p15:clr>
        </p15:guide>
        <p15:guide id="13" pos="4983" userDrawn="1">
          <p15:clr>
            <a:srgbClr val="F26B43"/>
          </p15:clr>
        </p15:guide>
        <p15:guide id="14" pos="5118" userDrawn="1">
          <p15:clr>
            <a:srgbClr val="F26B43"/>
          </p15:clr>
        </p15:guide>
        <p15:guide id="15" pos="6197" userDrawn="1">
          <p15:clr>
            <a:srgbClr val="F26B43"/>
          </p15:clr>
        </p15:guide>
        <p15:guide id="16" pos="6333" userDrawn="1">
          <p15:clr>
            <a:srgbClr val="F26B43"/>
          </p15:clr>
        </p15:guide>
        <p15:guide id="17" pos="7409" userDrawn="1">
          <p15:clr>
            <a:srgbClr val="F26B43"/>
          </p15:clr>
        </p15:guide>
        <p15:guide id="18" pos="743" userDrawn="1">
          <p15:clr>
            <a:srgbClr val="A4A3A4"/>
          </p15:clr>
        </p15:guide>
        <p15:guide id="19" pos="876" userDrawn="1">
          <p15:clr>
            <a:srgbClr val="A4A3A4"/>
          </p15:clr>
        </p15:guide>
        <p15:guide id="20" pos="1953" userDrawn="1">
          <p15:clr>
            <a:srgbClr val="A4A3A4"/>
          </p15:clr>
        </p15:guide>
        <p15:guide id="21" pos="2090" userDrawn="1">
          <p15:clr>
            <a:srgbClr val="A4A3A4"/>
          </p15:clr>
        </p15:guide>
        <p15:guide id="22" pos="3165" userDrawn="1">
          <p15:clr>
            <a:srgbClr val="A4A3A4"/>
          </p15:clr>
        </p15:guide>
        <p15:guide id="23" pos="3302" userDrawn="1">
          <p15:clr>
            <a:srgbClr val="A4A3A4"/>
          </p15:clr>
        </p15:guide>
        <p15:guide id="24" pos="4377" userDrawn="1">
          <p15:clr>
            <a:srgbClr val="A4A3A4"/>
          </p15:clr>
        </p15:guide>
        <p15:guide id="25" pos="4514" userDrawn="1">
          <p15:clr>
            <a:srgbClr val="A4A3A4"/>
          </p15:clr>
        </p15:guide>
        <p15:guide id="26" pos="5589" userDrawn="1">
          <p15:clr>
            <a:srgbClr val="A4A3A4"/>
          </p15:clr>
        </p15:guide>
        <p15:guide id="27" pos="5724" userDrawn="1">
          <p15:clr>
            <a:srgbClr val="A4A3A4"/>
          </p15:clr>
        </p15:guide>
        <p15:guide id="28" pos="6801" userDrawn="1">
          <p15:clr>
            <a:srgbClr val="A4A3A4"/>
          </p15:clr>
        </p15:guide>
        <p15:guide id="29" pos="6938" userDrawn="1">
          <p15:clr>
            <a:srgbClr val="A4A3A4"/>
          </p15:clr>
        </p15:guide>
        <p15:guide id="30" pos="1476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0DAA241-58BD-7B11-6801-65DC87B5E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2716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7DE7DF23-16C7-B677-5F6E-92B398AE8F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778125"/>
            <a:ext cx="10515600" cy="11842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</p:txBody>
      </p:sp>
      <p:sp>
        <p:nvSpPr>
          <p:cNvPr id="11" name="object 5">
            <a:extLst>
              <a:ext uri="{FF2B5EF4-FFF2-40B4-BE49-F238E27FC236}">
                <a16:creationId xmlns="" xmlns:a16="http://schemas.microsoft.com/office/drawing/2014/main" id="{8CB35ED2-4074-A487-0362-507ABC551AAE}"/>
              </a:ext>
            </a:extLst>
          </p:cNvPr>
          <p:cNvSpPr/>
          <p:nvPr userDrawn="1"/>
        </p:nvSpPr>
        <p:spPr>
          <a:xfrm>
            <a:off x="11014075" y="428625"/>
            <a:ext cx="0" cy="594360"/>
          </a:xfrm>
          <a:custGeom>
            <a:avLst/>
            <a:gdLst/>
            <a:ahLst/>
            <a:cxnLst/>
            <a:rect l="l" t="t" r="r" b="b"/>
            <a:pathLst>
              <a:path h="594360">
                <a:moveTo>
                  <a:pt x="0" y="0"/>
                </a:moveTo>
                <a:lnTo>
                  <a:pt x="0" y="594004"/>
                </a:lnTo>
              </a:path>
            </a:pathLst>
          </a:custGeom>
          <a:ln w="12700">
            <a:solidFill>
              <a:schemeClr val="bg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6">
            <a:extLst>
              <a:ext uri="{FF2B5EF4-FFF2-40B4-BE49-F238E27FC236}">
                <a16:creationId xmlns="" xmlns:a16="http://schemas.microsoft.com/office/drawing/2014/main" id="{7A3832FC-A27A-AF92-03AC-F48D4D3F9894}"/>
              </a:ext>
            </a:extLst>
          </p:cNvPr>
          <p:cNvSpPr/>
          <p:nvPr userDrawn="1"/>
        </p:nvSpPr>
        <p:spPr>
          <a:xfrm>
            <a:off x="431999" y="1368000"/>
            <a:ext cx="11328400" cy="0"/>
          </a:xfrm>
          <a:custGeom>
            <a:avLst/>
            <a:gdLst/>
            <a:ahLst/>
            <a:cxnLst/>
            <a:rect l="l" t="t" r="r" b="b"/>
            <a:pathLst>
              <a:path w="11328400">
                <a:moveTo>
                  <a:pt x="0" y="0"/>
                </a:moveTo>
                <a:lnTo>
                  <a:pt x="11328120" y="0"/>
                </a:lnTo>
              </a:path>
            </a:pathLst>
          </a:custGeom>
          <a:ln w="25400">
            <a:solidFill>
              <a:schemeClr val="bg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4" name="Рисунок 13">
            <a:extLst>
              <a:ext uri="{FF2B5EF4-FFF2-40B4-BE49-F238E27FC236}">
                <a16:creationId xmlns="" xmlns:a16="http://schemas.microsoft.com/office/drawing/2014/main" id="{08DFF233-A481-74D3-167D-EF9F8D2C2AC6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625" y="428625"/>
            <a:ext cx="1969179" cy="621846"/>
          </a:xfrm>
          <a:prstGeom prst="rect">
            <a:avLst/>
          </a:prstGeom>
        </p:spPr>
      </p:pic>
      <p:sp>
        <p:nvSpPr>
          <p:cNvPr id="15" name="object 2">
            <a:extLst>
              <a:ext uri="{FF2B5EF4-FFF2-40B4-BE49-F238E27FC236}">
                <a16:creationId xmlns="" xmlns:a16="http://schemas.microsoft.com/office/drawing/2014/main" id="{6A99DB07-6B3C-F1A4-00F9-C06D36792F14}"/>
              </a:ext>
            </a:extLst>
          </p:cNvPr>
          <p:cNvSpPr txBox="1"/>
          <p:nvPr userDrawn="1"/>
        </p:nvSpPr>
        <p:spPr>
          <a:xfrm>
            <a:off x="11014075" y="430530"/>
            <a:ext cx="747713" cy="6027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ts val="1055"/>
              </a:lnSpc>
              <a:spcBef>
                <a:spcPts val="100"/>
              </a:spcBef>
            </a:pPr>
            <a:r>
              <a:rPr sz="1000" spc="-5" dirty="0">
                <a:solidFill>
                  <a:schemeClr val="bg2"/>
                </a:solidFill>
                <a:latin typeface="Inter"/>
                <a:cs typeface="Inter"/>
              </a:rPr>
              <a:t>слайд</a:t>
            </a:r>
            <a:endParaRPr sz="1000" dirty="0">
              <a:solidFill>
                <a:schemeClr val="bg2"/>
              </a:solidFill>
              <a:latin typeface="Inter"/>
              <a:cs typeface="Inter"/>
            </a:endParaRPr>
          </a:p>
          <a:p>
            <a:pPr marL="80010" algn="ctr">
              <a:lnSpc>
                <a:spcPts val="3454"/>
              </a:lnSpc>
            </a:pPr>
            <a:fld id="{DC4F1F86-CA6E-49B5-B5B8-DC7CB1EC0017}" type="slidenum">
              <a:rPr lang="ru-RU" sz="3000" smtClean="0">
                <a:solidFill>
                  <a:schemeClr val="bg2"/>
                </a:solidFill>
              </a:rPr>
              <a:pPr marL="80010" algn="ctr">
                <a:lnSpc>
                  <a:spcPts val="3454"/>
                </a:lnSpc>
              </a:pPr>
              <a:t>‹#›</a:t>
            </a:fld>
            <a:endParaRPr sz="3000" dirty="0">
              <a:solidFill>
                <a:schemeClr val="bg2"/>
              </a:solidFill>
              <a:latin typeface="Inter"/>
              <a:cs typeface="Inter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66790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1800" b="1" kern="1200">
          <a:solidFill>
            <a:schemeClr val="accent1"/>
          </a:solidFill>
          <a:latin typeface="+mn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="" xmlns:p15="http://schemas.microsoft.com/office/powerpoint/2012/main">
        <p15:guide id="2" pos="3772" userDrawn="1">
          <p15:clr>
            <a:srgbClr val="F26B43"/>
          </p15:clr>
        </p15:guide>
        <p15:guide id="3" pos="3908" userDrawn="1">
          <p15:clr>
            <a:srgbClr val="F26B43"/>
          </p15:clr>
        </p15:guide>
        <p15:guide id="4" pos="2694" userDrawn="1">
          <p15:clr>
            <a:srgbClr val="F26B43"/>
          </p15:clr>
        </p15:guide>
        <p15:guide id="5" pos="2558" userDrawn="1">
          <p15:clr>
            <a:srgbClr val="F26B43"/>
          </p15:clr>
        </p15:guide>
        <p15:guide id="7" pos="1347" userDrawn="1">
          <p15:clr>
            <a:srgbClr val="F26B43"/>
          </p15:clr>
        </p15:guide>
        <p15:guide id="8" pos="270" userDrawn="1">
          <p15:clr>
            <a:srgbClr val="F26B43"/>
          </p15:clr>
        </p15:guide>
        <p15:guide id="10" orient="horz" pos="270" userDrawn="1">
          <p15:clr>
            <a:srgbClr val="F26B43"/>
          </p15:clr>
        </p15:guide>
        <p15:guide id="11" orient="horz" pos="861" userDrawn="1">
          <p15:clr>
            <a:srgbClr val="F26B43"/>
          </p15:clr>
        </p15:guide>
        <p15:guide id="12" orient="horz" pos="4049" userDrawn="1">
          <p15:clr>
            <a:srgbClr val="F26B43"/>
          </p15:clr>
        </p15:guide>
        <p15:guide id="13" pos="4983" userDrawn="1">
          <p15:clr>
            <a:srgbClr val="F26B43"/>
          </p15:clr>
        </p15:guide>
        <p15:guide id="14" pos="5118" userDrawn="1">
          <p15:clr>
            <a:srgbClr val="F26B43"/>
          </p15:clr>
        </p15:guide>
        <p15:guide id="15" pos="6197" userDrawn="1">
          <p15:clr>
            <a:srgbClr val="F26B43"/>
          </p15:clr>
        </p15:guide>
        <p15:guide id="16" pos="6333" userDrawn="1">
          <p15:clr>
            <a:srgbClr val="F26B43"/>
          </p15:clr>
        </p15:guide>
        <p15:guide id="17" pos="7409" userDrawn="1">
          <p15:clr>
            <a:srgbClr val="F26B43"/>
          </p15:clr>
        </p15:guide>
        <p15:guide id="18" pos="743" userDrawn="1">
          <p15:clr>
            <a:srgbClr val="A4A3A4"/>
          </p15:clr>
        </p15:guide>
        <p15:guide id="19" pos="876" userDrawn="1">
          <p15:clr>
            <a:srgbClr val="A4A3A4"/>
          </p15:clr>
        </p15:guide>
        <p15:guide id="20" pos="1953" userDrawn="1">
          <p15:clr>
            <a:srgbClr val="A4A3A4"/>
          </p15:clr>
        </p15:guide>
        <p15:guide id="21" pos="2090" userDrawn="1">
          <p15:clr>
            <a:srgbClr val="A4A3A4"/>
          </p15:clr>
        </p15:guide>
        <p15:guide id="22" pos="3165" userDrawn="1">
          <p15:clr>
            <a:srgbClr val="A4A3A4"/>
          </p15:clr>
        </p15:guide>
        <p15:guide id="23" pos="3302" userDrawn="1">
          <p15:clr>
            <a:srgbClr val="A4A3A4"/>
          </p15:clr>
        </p15:guide>
        <p15:guide id="24" pos="4377" userDrawn="1">
          <p15:clr>
            <a:srgbClr val="A4A3A4"/>
          </p15:clr>
        </p15:guide>
        <p15:guide id="25" pos="4514" userDrawn="1">
          <p15:clr>
            <a:srgbClr val="A4A3A4"/>
          </p15:clr>
        </p15:guide>
        <p15:guide id="26" pos="5589" userDrawn="1">
          <p15:clr>
            <a:srgbClr val="A4A3A4"/>
          </p15:clr>
        </p15:guide>
        <p15:guide id="27" pos="5724" userDrawn="1">
          <p15:clr>
            <a:srgbClr val="A4A3A4"/>
          </p15:clr>
        </p15:guide>
        <p15:guide id="28" pos="6801" userDrawn="1">
          <p15:clr>
            <a:srgbClr val="A4A3A4"/>
          </p15:clr>
        </p15:guide>
        <p15:guide id="29" pos="6938" userDrawn="1">
          <p15:clr>
            <a:srgbClr val="A4A3A4"/>
          </p15:clr>
        </p15:guide>
        <p15:guide id="30" pos="147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6.bin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8.bin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21.emf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13.bin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0.v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16.bin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="" xmlns:a16="http://schemas.microsoft.com/office/drawing/2014/main" id="{DBA90E0A-4F85-4670-B4C6-5290F4D6B0DD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67" r="267"/>
          <a:stretch>
            <a:fillRect/>
          </a:stretch>
        </p:blipFill>
        <p:spPr/>
      </p:pic>
      <p:sp>
        <p:nvSpPr>
          <p:cNvPr id="3" name="Заголовок 2">
            <a:extLst>
              <a:ext uri="{FF2B5EF4-FFF2-40B4-BE49-F238E27FC236}">
                <a16:creationId xmlns="" xmlns:a16="http://schemas.microsoft.com/office/drawing/2014/main" id="{7CA58A90-8350-08A5-ECF9-248EF7FC86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9419" y="2619376"/>
            <a:ext cx="6252038" cy="2238374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Лекция </a:t>
            </a:r>
            <a:r>
              <a:rPr lang="ru-RU" sz="3200" dirty="0" smtClean="0"/>
              <a:t>4 </a:t>
            </a:r>
            <a:r>
              <a:rPr lang="ru-RU" altLang="ru-RU" sz="32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Times New Roman" pitchFamily="18" charset="0"/>
              </a:rPr>
              <a:t>Бюджетно-налоговая политика</a:t>
            </a:r>
            <a:r>
              <a:rPr lang="ru-RU" sz="3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государства</a:t>
            </a:r>
            <a:endParaRPr lang="ru-RU" sz="32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Подзаголовок 3">
            <a:extLst>
              <a:ext uri="{FF2B5EF4-FFF2-40B4-BE49-F238E27FC236}">
                <a16:creationId xmlns="" xmlns:a16="http://schemas.microsoft.com/office/drawing/2014/main" id="{2409AAEF-F18E-4246-8E73-79A4813A46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0240" y="4725439"/>
            <a:ext cx="3636963" cy="238125"/>
          </a:xfrm>
        </p:spPr>
        <p:txBody>
          <a:bodyPr>
            <a:noAutofit/>
          </a:bodyPr>
          <a:lstStyle/>
          <a:p>
            <a:r>
              <a:rPr lang="ru-RU" sz="2000" dirty="0" smtClean="0"/>
              <a:t>Еременко Николай Васильевич</a:t>
            </a:r>
            <a:endParaRPr lang="ru-RU" sz="2000" dirty="0"/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11F317ED-915E-CB9F-77B7-7840316D494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23615" y="5362575"/>
            <a:ext cx="3636962" cy="238125"/>
          </a:xfrm>
        </p:spPr>
        <p:txBody>
          <a:bodyPr/>
          <a:lstStyle/>
          <a:p>
            <a:r>
              <a:rPr lang="ru-RU" sz="2400" dirty="0" smtClean="0"/>
              <a:t>Доцент, к.э.н.</a:t>
            </a:r>
            <a:endParaRPr lang="ru-RU" sz="2400" dirty="0"/>
          </a:p>
        </p:txBody>
      </p:sp>
      <p:pic>
        <p:nvPicPr>
          <p:cNvPr id="10" name="Рисунок 9">
            <a:extLst>
              <a:ext uri="{FF2B5EF4-FFF2-40B4-BE49-F238E27FC236}">
                <a16:creationId xmlns="" xmlns:a16="http://schemas.microsoft.com/office/drawing/2014/main" id="{979651C8-AD5E-ED7D-96C6-5E112270F6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2245" y="657225"/>
            <a:ext cx="4139543" cy="810838"/>
          </a:xfrm>
          <a:prstGeom prst="rect">
            <a:avLst/>
          </a:prstGeom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9771" y="4740878"/>
            <a:ext cx="2289856" cy="15265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463797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rabota5.ru/photo/zarabotat-na-peregone-avtomobilei-2099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4949" t="7904" r="2496"/>
          <a:stretch/>
        </p:blipFill>
        <p:spPr bwMode="auto">
          <a:xfrm>
            <a:off x="5036694" y="1412777"/>
            <a:ext cx="7347327" cy="542847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20291" y="228600"/>
            <a:ext cx="8667942" cy="990600"/>
          </a:xfrm>
        </p:spPr>
        <p:txBody>
          <a:bodyPr/>
          <a:lstStyle/>
          <a:p>
            <a:r>
              <a:rPr lang="ru-RU" altLang="ru-RU" i="1" dirty="0" err="1" smtClean="0">
                <a:solidFill>
                  <a:srgbClr val="6E84B4"/>
                </a:solidFill>
                <a:latin typeface="Times New Roman" pitchFamily="18" charset="0"/>
                <a:cs typeface="Times New Roman" pitchFamily="18" charset="0"/>
              </a:rPr>
              <a:t>Секвестирование</a:t>
            </a:r>
            <a:endParaRPr lang="ru-RU" altLang="ru-RU" dirty="0" smtClean="0">
              <a:solidFill>
                <a:srgbClr val="6E84B4"/>
              </a:solidFill>
            </a:endParaRPr>
          </a:p>
        </p:txBody>
      </p:sp>
      <p:sp>
        <p:nvSpPr>
          <p:cNvPr id="21508" name="Объект 2"/>
          <p:cNvSpPr>
            <a:spLocks noGrp="1"/>
          </p:cNvSpPr>
          <p:nvPr>
            <p:ph sz="quarter" idx="1"/>
          </p:nvPr>
        </p:nvSpPr>
        <p:spPr>
          <a:xfrm>
            <a:off x="527052" y="1628775"/>
            <a:ext cx="4895849" cy="4032250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ru-RU" altLang="ru-RU" sz="3200" smtClean="0">
                <a:latin typeface="Times New Roman" pitchFamily="18" charset="0"/>
                <a:cs typeface="Times New Roman" pitchFamily="18" charset="0"/>
              </a:rPr>
              <a:t>Сокращение отдельных статей расходов государственного бюджета </a:t>
            </a:r>
            <a:endParaRPr lang="ru-RU" altLang="ru-RU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0909" y="228600"/>
            <a:ext cx="8917324" cy="990600"/>
          </a:xfrm>
        </p:spPr>
        <p:txBody>
          <a:bodyPr/>
          <a:lstStyle/>
          <a:p>
            <a:r>
              <a:rPr lang="ru-RU" altLang="ru-RU" i="1" dirty="0" smtClean="0">
                <a:solidFill>
                  <a:srgbClr val="6E84B4"/>
                </a:solidFill>
                <a:latin typeface="Times New Roman" pitchFamily="18" charset="0"/>
                <a:cs typeface="Times New Roman" pitchFamily="18" charset="0"/>
              </a:rPr>
              <a:t>Государственный долг</a:t>
            </a:r>
            <a:r>
              <a:rPr lang="ru-RU" altLang="ru-RU" dirty="0" smtClean="0">
                <a:solidFill>
                  <a:srgbClr val="6E84B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altLang="ru-RU" dirty="0" smtClean="0">
              <a:solidFill>
                <a:srgbClr val="6E84B4"/>
              </a:solidFill>
            </a:endParaRPr>
          </a:p>
        </p:txBody>
      </p:sp>
      <p:sp>
        <p:nvSpPr>
          <p:cNvPr id="22531" name="Объект 2"/>
          <p:cNvSpPr>
            <a:spLocks noGrp="1"/>
          </p:cNvSpPr>
          <p:nvPr>
            <p:ph sz="quarter" idx="1"/>
          </p:nvPr>
        </p:nvSpPr>
        <p:spPr>
          <a:xfrm>
            <a:off x="817034" y="1600200"/>
            <a:ext cx="10655300" cy="4276725"/>
          </a:xfrm>
        </p:spPr>
        <p:txBody>
          <a:bodyPr/>
          <a:lstStyle/>
          <a:p>
            <a:pPr marL="0" indent="0" algn="just">
              <a:buFont typeface="Wingdings" pitchFamily="2" charset="2"/>
              <a:buNone/>
            </a:pPr>
            <a:r>
              <a:rPr lang="ru-RU" altLang="ru-RU" sz="3200" smtClean="0">
                <a:latin typeface="Times New Roman" pitchFamily="18" charset="0"/>
                <a:cs typeface="Times New Roman" pitchFamily="18" charset="0"/>
              </a:rPr>
              <a:t>– это сумма задолженности государства внешним и внутренним кредиторам, является одной из важных проблем несбалансированности государственного бюджета и следствием устойчивых бюджетных дефицитов является государственный долг. </a:t>
            </a:r>
            <a:endParaRPr lang="ru-RU" altLang="ru-RU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7033" y="228600"/>
            <a:ext cx="10871200" cy="990600"/>
          </a:xfrm>
        </p:spPr>
        <p:txBody>
          <a:bodyPr/>
          <a:lstStyle/>
          <a:p>
            <a:pPr algn="ctr">
              <a:lnSpc>
                <a:spcPts val="4000"/>
              </a:lnSpc>
            </a:pPr>
            <a:r>
              <a:rPr lang="ru-RU" altLang="ru-RU" smtClean="0">
                <a:solidFill>
                  <a:srgbClr val="6E84B4"/>
                </a:solidFill>
                <a:latin typeface="Times New Roman" pitchFamily="18" charset="0"/>
                <a:cs typeface="Times New Roman" pitchFamily="18" charset="0"/>
              </a:rPr>
              <a:t>Три варианта состояния бюджета:</a:t>
            </a:r>
            <a:endParaRPr lang="ru-RU" altLang="ru-RU" smtClean="0">
              <a:solidFill>
                <a:srgbClr val="6E84B4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719667" y="1557338"/>
            <a:ext cx="10847917" cy="3268662"/>
          </a:xfrm>
        </p:spPr>
        <p:txBody>
          <a:bodyPr/>
          <a:lstStyle/>
          <a:p>
            <a:pPr marL="179388" indent="-179388" algn="just">
              <a:buSzPct val="77000"/>
              <a:buFont typeface="Wingdings" pitchFamily="2" charset="2"/>
              <a:buChar char="§"/>
            </a:pPr>
            <a:r>
              <a:rPr lang="ru-RU" altLang="ru-RU" sz="3200" smtClean="0">
                <a:latin typeface="Times New Roman" pitchFamily="18" charset="0"/>
                <a:cs typeface="Times New Roman" pitchFamily="18" charset="0"/>
              </a:rPr>
              <a:t>сбалансированный бюджет: </a:t>
            </a:r>
            <a:r>
              <a:rPr lang="en-US" altLang="ru-RU" sz="320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ru-RU" altLang="ru-RU" sz="3200" smtClean="0">
                <a:latin typeface="Times New Roman" pitchFamily="18" charset="0"/>
                <a:cs typeface="Times New Roman" pitchFamily="18" charset="0"/>
              </a:rPr>
              <a:t> = Т;</a:t>
            </a:r>
          </a:p>
          <a:p>
            <a:pPr marL="179388" indent="-179388" algn="just">
              <a:buSzPct val="77000"/>
              <a:buFont typeface="Wingdings" pitchFamily="2" charset="2"/>
              <a:buChar char="§"/>
            </a:pPr>
            <a:r>
              <a:rPr lang="ru-RU" altLang="ru-RU" sz="3200" smtClean="0">
                <a:latin typeface="Times New Roman" pitchFamily="18" charset="0"/>
                <a:cs typeface="Times New Roman" pitchFamily="18" charset="0"/>
              </a:rPr>
              <a:t>профицитный бюджет, Т &gt; </a:t>
            </a:r>
            <a:r>
              <a:rPr lang="en-US" altLang="ru-RU" sz="320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ru-RU" altLang="ru-RU" sz="3200" smtClean="0">
                <a:latin typeface="Times New Roman" pitchFamily="18" charset="0"/>
                <a:cs typeface="Times New Roman" pitchFamily="18" charset="0"/>
              </a:rPr>
              <a:t>, или </a:t>
            </a:r>
          </a:p>
          <a:p>
            <a:pPr marL="179388" indent="-179388" algn="just">
              <a:buSzPct val="77000"/>
              <a:buFont typeface="Wingdings" pitchFamily="2" charset="2"/>
              <a:buNone/>
            </a:pPr>
            <a:r>
              <a:rPr lang="ru-RU" altLang="ru-RU" sz="3200" smtClean="0">
                <a:latin typeface="Times New Roman" pitchFamily="18" charset="0"/>
                <a:cs typeface="Times New Roman" pitchFamily="18" charset="0"/>
              </a:rPr>
              <a:t>Т – </a:t>
            </a:r>
            <a:r>
              <a:rPr lang="en-US" altLang="ru-RU" sz="320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ru-RU" altLang="ru-RU" sz="3200" smtClean="0">
                <a:latin typeface="Times New Roman" pitchFamily="18" charset="0"/>
                <a:cs typeface="Times New Roman" pitchFamily="18" charset="0"/>
              </a:rPr>
              <a:t> = BS, где BS – бюджетный профицит;</a:t>
            </a:r>
          </a:p>
          <a:p>
            <a:pPr marL="179388" indent="-179388" algn="just">
              <a:buSzPct val="77000"/>
              <a:buFont typeface="Wingdings" pitchFamily="2" charset="2"/>
              <a:buChar char="§"/>
            </a:pPr>
            <a:r>
              <a:rPr lang="ru-RU" altLang="ru-RU" sz="3200" smtClean="0">
                <a:latin typeface="Times New Roman" pitchFamily="18" charset="0"/>
                <a:cs typeface="Times New Roman" pitchFamily="18" charset="0"/>
              </a:rPr>
              <a:t>дефицитный бюджет, Т &lt; </a:t>
            </a:r>
            <a:r>
              <a:rPr lang="en-US" altLang="ru-RU" sz="320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ru-RU" altLang="ru-RU" sz="3200" smtClean="0">
                <a:latin typeface="Times New Roman" pitchFamily="18" charset="0"/>
                <a:cs typeface="Times New Roman" pitchFamily="18" charset="0"/>
              </a:rPr>
              <a:t>, или </a:t>
            </a:r>
          </a:p>
          <a:p>
            <a:pPr marL="179388" indent="-179388" algn="just">
              <a:buSzPct val="77000"/>
              <a:buFont typeface="Wingdings" pitchFamily="2" charset="2"/>
              <a:buNone/>
            </a:pPr>
            <a:r>
              <a:rPr lang="ru-RU" altLang="ru-RU" sz="3200" smtClean="0">
                <a:latin typeface="Times New Roman" pitchFamily="18" charset="0"/>
                <a:cs typeface="Times New Roman" pitchFamily="18" charset="0"/>
              </a:rPr>
              <a:t>Т – </a:t>
            </a:r>
            <a:r>
              <a:rPr lang="en-US" altLang="ru-RU" sz="320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ru-RU" altLang="ru-RU" sz="3200" smtClean="0">
                <a:latin typeface="Times New Roman" pitchFamily="18" charset="0"/>
                <a:cs typeface="Times New Roman" pitchFamily="18" charset="0"/>
              </a:rPr>
              <a:t> = BD, где BD – бюджетный дефицит.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16036" y="228600"/>
            <a:ext cx="8144164" cy="990600"/>
          </a:xfrm>
        </p:spPr>
        <p:txBody>
          <a:bodyPr>
            <a:normAutofit fontScale="90000"/>
          </a:bodyPr>
          <a:lstStyle/>
          <a:p>
            <a:pPr>
              <a:lnSpc>
                <a:spcPts val="3900"/>
              </a:lnSpc>
            </a:pPr>
            <a:r>
              <a:rPr lang="ru-RU" altLang="ru-RU" sz="4200" dirty="0" smtClean="0">
                <a:solidFill>
                  <a:srgbClr val="6E84B4"/>
                </a:solidFill>
                <a:latin typeface="Times New Roman" pitchFamily="18" charset="0"/>
                <a:cs typeface="Times New Roman" pitchFamily="18" charset="0"/>
              </a:rPr>
              <a:t>Основные причины устойчивости бюджетных дефицитов </a:t>
            </a:r>
            <a:endParaRPr lang="ru-RU" altLang="ru-RU" sz="4200" dirty="0" smtClean="0">
              <a:solidFill>
                <a:srgbClr val="6E84B4"/>
              </a:solidFill>
            </a:endParaRPr>
          </a:p>
        </p:txBody>
      </p:sp>
      <p:sp>
        <p:nvSpPr>
          <p:cNvPr id="24579" name="Объект 2"/>
          <p:cNvSpPr>
            <a:spLocks noGrp="1"/>
          </p:cNvSpPr>
          <p:nvPr>
            <p:ph sz="quarter" idx="1"/>
          </p:nvPr>
        </p:nvSpPr>
        <p:spPr>
          <a:xfrm>
            <a:off x="817034" y="1600200"/>
            <a:ext cx="10462684" cy="4495800"/>
          </a:xfrm>
        </p:spPr>
        <p:txBody>
          <a:bodyPr>
            <a:normAutofit/>
          </a:bodyPr>
          <a:lstStyle/>
          <a:p>
            <a:pPr marL="0" lvl="1" indent="0" algn="just">
              <a:buFont typeface="Wingdings 2" pitchFamily="18" charset="2"/>
              <a:buNone/>
              <a:tabLst>
                <a:tab pos="576263" algn="l"/>
              </a:tabLst>
            </a:pP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– увеличение государственных расходов в военное время или в периоды других социальных конфликтов;</a:t>
            </a:r>
          </a:p>
          <a:p>
            <a:pPr marL="0" lvl="1" indent="0" algn="just">
              <a:buFont typeface="Wingdings 2" pitchFamily="18" charset="2"/>
              <a:buNone/>
              <a:tabLst>
                <a:tab pos="576263" algn="l"/>
              </a:tabLst>
            </a:pPr>
            <a:endParaRPr lang="ru-RU" alt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1" indent="0" algn="just">
              <a:buFont typeface="Wingdings 2" pitchFamily="18" charset="2"/>
              <a:buNone/>
              <a:tabLst>
                <a:tab pos="576263" algn="l"/>
              </a:tabLst>
            </a:pP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– циклические спады экономики и «встроенные стабилизаторы»;</a:t>
            </a:r>
          </a:p>
          <a:p>
            <a:pPr marL="0" lvl="1" indent="0" algn="just">
              <a:buFont typeface="Wingdings 2" pitchFamily="18" charset="2"/>
              <a:buNone/>
              <a:tabLst>
                <a:tab pos="576263" algn="l"/>
              </a:tabLst>
            </a:pPr>
            <a:endParaRPr lang="ru-RU" alt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1" indent="0" algn="just">
              <a:buFont typeface="Wingdings 2" pitchFamily="18" charset="2"/>
              <a:buNone/>
              <a:tabLst>
                <a:tab pos="576263" algn="l"/>
              </a:tabLst>
            </a:pP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– сокращение налогов в целях стимулирования экономики (без соответствующей корректировки государственных расходов).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7033" y="228600"/>
            <a:ext cx="10871200" cy="990600"/>
          </a:xfrm>
        </p:spPr>
        <p:txBody>
          <a:bodyPr/>
          <a:lstStyle/>
          <a:p>
            <a:pPr>
              <a:defRPr/>
            </a:pP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 № 2.</a:t>
            </a:r>
            <a:endParaRPr lang="ru-RU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817033" y="1600200"/>
            <a:ext cx="10871200" cy="1468438"/>
          </a:xfrm>
        </p:spPr>
        <p:txBody>
          <a:bodyPr/>
          <a:lstStyle/>
          <a:p>
            <a:pPr marL="0" indent="0" algn="ctr">
              <a:buFont typeface="Wingdings" pitchFamily="2" charset="2"/>
              <a:buNone/>
            </a:pPr>
            <a:r>
              <a:rPr lang="ru-RU" altLang="ru-RU" sz="4400" b="1" smtClean="0">
                <a:solidFill>
                  <a:srgbClr val="E75C01"/>
                </a:solidFill>
                <a:latin typeface="Times New Roman" pitchFamily="18" charset="0"/>
                <a:cs typeface="Times New Roman" pitchFamily="18" charset="0"/>
              </a:rPr>
              <a:t>Основные виды бюджетно-налоговой политики </a:t>
            </a:r>
            <a:endParaRPr lang="ru-RU" altLang="ru-RU" sz="4400" b="1" smtClean="0">
              <a:solidFill>
                <a:srgbClr val="E75C01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0800" y="228600"/>
            <a:ext cx="9457267" cy="990600"/>
          </a:xfrm>
        </p:spPr>
        <p:txBody>
          <a:bodyPr>
            <a:normAutofit fontScale="90000"/>
          </a:bodyPr>
          <a:lstStyle/>
          <a:p>
            <a:pPr algn="ctr">
              <a:lnSpc>
                <a:spcPts val="3900"/>
              </a:lnSpc>
            </a:pPr>
            <a:r>
              <a:rPr lang="ru-RU" altLang="ru-RU" sz="4200" dirty="0" smtClean="0">
                <a:solidFill>
                  <a:srgbClr val="6E84B4"/>
                </a:solidFill>
                <a:latin typeface="Times New Roman" pitchFamily="18" charset="0"/>
                <a:cs typeface="Times New Roman" pitchFamily="18" charset="0"/>
              </a:rPr>
              <a:t>Основные виды бюджетно-налоговой политики</a:t>
            </a:r>
            <a:r>
              <a:rPr lang="ru-RU" altLang="ru-RU" sz="4200" i="1" dirty="0" smtClean="0">
                <a:solidFill>
                  <a:srgbClr val="6E84B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altLang="ru-RU" sz="4200" dirty="0" smtClean="0">
              <a:solidFill>
                <a:srgbClr val="6E84B4"/>
              </a:solidFill>
            </a:endParaRPr>
          </a:p>
        </p:txBody>
      </p:sp>
      <p:sp>
        <p:nvSpPr>
          <p:cNvPr id="26627" name="Объект 2"/>
          <p:cNvSpPr>
            <a:spLocks noGrp="1"/>
          </p:cNvSpPr>
          <p:nvPr>
            <p:ph sz="quarter" idx="1"/>
          </p:nvPr>
        </p:nvSpPr>
        <p:spPr>
          <a:xfrm>
            <a:off x="527051" y="1412875"/>
            <a:ext cx="11425767" cy="4495800"/>
          </a:xfrm>
        </p:spPr>
        <p:txBody>
          <a:bodyPr/>
          <a:lstStyle/>
          <a:p>
            <a:pPr marL="0" indent="0">
              <a:spcBef>
                <a:spcPts val="600"/>
              </a:spcBef>
              <a:buFont typeface="Wingdings" pitchFamily="2" charset="2"/>
              <a:buNone/>
            </a:pPr>
            <a:r>
              <a:rPr lang="ru-RU" altLang="ru-RU" sz="2600" b="1" i="1" dirty="0" smtClean="0">
                <a:latin typeface="Times New Roman" pitchFamily="18" charset="0"/>
                <a:cs typeface="Times New Roman" pitchFamily="18" charset="0"/>
              </a:rPr>
              <a:t>стимулирующая</a:t>
            </a:r>
            <a:r>
              <a:rPr lang="ru-RU" altLang="ru-RU" sz="2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600" dirty="0" smtClean="0">
                <a:latin typeface="Times New Roman" pitchFamily="18" charset="0"/>
                <a:cs typeface="Times New Roman" pitchFamily="18" charset="0"/>
              </a:rPr>
              <a:t>бюджетно-налоговая политика (экспансионистская);</a:t>
            </a:r>
          </a:p>
          <a:p>
            <a:pPr marL="0" indent="0">
              <a:spcBef>
                <a:spcPts val="600"/>
              </a:spcBef>
              <a:buFont typeface="Wingdings" pitchFamily="2" charset="2"/>
              <a:buNone/>
            </a:pPr>
            <a:r>
              <a:rPr lang="ru-RU" altLang="ru-RU" sz="2600" b="1" i="1" dirty="0" smtClean="0">
                <a:latin typeface="Times New Roman" pitchFamily="18" charset="0"/>
                <a:cs typeface="Times New Roman" pitchFamily="18" charset="0"/>
              </a:rPr>
              <a:t>сдерживающая</a:t>
            </a:r>
            <a:r>
              <a:rPr lang="ru-RU" alt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600" dirty="0" err="1" smtClean="0">
                <a:latin typeface="Times New Roman" pitchFamily="18" charset="0"/>
                <a:cs typeface="Times New Roman" pitchFamily="18" charset="0"/>
              </a:rPr>
              <a:t>бюджетно</a:t>
            </a:r>
            <a:r>
              <a:rPr lang="ru-RU" altLang="ru-RU" sz="2600" dirty="0" smtClean="0">
                <a:latin typeface="Times New Roman" pitchFamily="18" charset="0"/>
                <a:cs typeface="Times New Roman" pitchFamily="18" charset="0"/>
              </a:rPr>
              <a:t>–налоговая политика</a:t>
            </a:r>
            <a:r>
              <a:rPr lang="ru-RU" altLang="ru-RU" sz="2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6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altLang="ru-RU" sz="2600" dirty="0" err="1" smtClean="0">
                <a:latin typeface="Times New Roman" pitchFamily="18" charset="0"/>
                <a:cs typeface="Times New Roman" pitchFamily="18" charset="0"/>
              </a:rPr>
              <a:t>рестрикционная</a:t>
            </a:r>
            <a:r>
              <a:rPr lang="ru-RU" altLang="ru-RU" sz="26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0" indent="0">
              <a:spcBef>
                <a:spcPts val="600"/>
              </a:spcBef>
              <a:buFont typeface="Wingdings" pitchFamily="2" charset="2"/>
              <a:buNone/>
            </a:pPr>
            <a:r>
              <a:rPr lang="ru-RU" altLang="ru-RU" sz="2600" b="1" i="1" dirty="0" smtClean="0">
                <a:latin typeface="Times New Roman" pitchFamily="18" charset="0"/>
                <a:cs typeface="Times New Roman" pitchFamily="18" charset="0"/>
              </a:rPr>
              <a:t>автоматическая</a:t>
            </a:r>
            <a:r>
              <a:rPr lang="ru-RU" altLang="ru-RU" sz="2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600" dirty="0" smtClean="0">
                <a:latin typeface="Times New Roman" pitchFamily="18" charset="0"/>
                <a:cs typeface="Times New Roman" pitchFamily="18" charset="0"/>
              </a:rPr>
              <a:t>фискальная политика, главными инструментами которой являются налоговая ставка и норма трансфертных выплат;</a:t>
            </a:r>
            <a:endParaRPr lang="ru-RU" altLang="ru-RU" sz="26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600"/>
              </a:spcBef>
              <a:buFont typeface="Wingdings" pitchFamily="2" charset="2"/>
              <a:buNone/>
            </a:pPr>
            <a:r>
              <a:rPr lang="ru-RU" altLang="ru-RU" sz="2600" b="1" i="1" dirty="0" smtClean="0">
                <a:latin typeface="Times New Roman" pitchFamily="18" charset="0"/>
                <a:cs typeface="Times New Roman" pitchFamily="18" charset="0"/>
              </a:rPr>
              <a:t>дискреционная</a:t>
            </a:r>
            <a:r>
              <a:rPr lang="ru-RU" altLang="ru-RU" sz="2600" dirty="0" smtClean="0">
                <a:latin typeface="Times New Roman" pitchFamily="18" charset="0"/>
                <a:cs typeface="Times New Roman" pitchFamily="18" charset="0"/>
              </a:rPr>
              <a:t> бюджетно-налоговая политика – это преднамеренное, по мере необходимости, изменение налоговых ставок, государственных доходов или расходов с целью повлиять на величину реального выпуска или уровень безработицы, сгладить экономические колебания. </a:t>
            </a:r>
            <a:endParaRPr lang="ru-RU" altLang="ru-RU" sz="2600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75709" y="188913"/>
            <a:ext cx="7232458" cy="990600"/>
          </a:xfrm>
        </p:spPr>
        <p:txBody>
          <a:bodyPr/>
          <a:lstStyle/>
          <a:p>
            <a:pPr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 № 3.</a:t>
            </a:r>
            <a:endParaRPr lang="ru-RU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036042" y="2115994"/>
            <a:ext cx="8064500" cy="2117725"/>
          </a:xfrm>
        </p:spPr>
        <p:txBody>
          <a:bodyPr/>
          <a:lstStyle/>
          <a:p>
            <a:pPr marL="0" indent="0" algn="ctr">
              <a:buFont typeface="Wingdings" pitchFamily="2" charset="2"/>
              <a:buNone/>
            </a:pPr>
            <a:r>
              <a:rPr lang="ru-MO" altLang="ru-RU" sz="4400" b="1" smtClean="0">
                <a:solidFill>
                  <a:srgbClr val="E75C01"/>
                </a:solidFill>
                <a:latin typeface="Times New Roman" pitchFamily="18" charset="0"/>
                <a:cs typeface="Times New Roman" pitchFamily="18" charset="0"/>
              </a:rPr>
              <a:t>Сущность и виды мультипликаторов</a:t>
            </a:r>
            <a:endParaRPr lang="ru-RU" altLang="ru-RU" sz="4400" b="1" smtClean="0">
              <a:solidFill>
                <a:srgbClr val="E75C01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16035" y="228600"/>
            <a:ext cx="8072197" cy="990600"/>
          </a:xfrm>
        </p:spPr>
        <p:txBody>
          <a:bodyPr/>
          <a:lstStyle/>
          <a:p>
            <a:r>
              <a:rPr lang="ru-RU" altLang="ru-RU" b="1" dirty="0" smtClean="0">
                <a:solidFill>
                  <a:srgbClr val="6E84B4"/>
                </a:solidFill>
                <a:latin typeface="Times New Roman" pitchFamily="18" charset="0"/>
                <a:cs typeface="Times New Roman" pitchFamily="18" charset="0"/>
              </a:rPr>
              <a:t>Мультипликатор</a:t>
            </a:r>
            <a:r>
              <a:rPr lang="ru-RU" altLang="ru-RU" dirty="0" smtClean="0">
                <a:solidFill>
                  <a:srgbClr val="6E84B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altLang="ru-RU" dirty="0" smtClean="0">
              <a:solidFill>
                <a:srgbClr val="6E84B4"/>
              </a:solidFill>
            </a:endParaRPr>
          </a:p>
        </p:txBody>
      </p:sp>
      <p:sp>
        <p:nvSpPr>
          <p:cNvPr id="28675" name="Объект 2"/>
          <p:cNvSpPr>
            <a:spLocks noGrp="1"/>
          </p:cNvSpPr>
          <p:nvPr>
            <p:ph sz="quarter" idx="1"/>
          </p:nvPr>
        </p:nvSpPr>
        <p:spPr>
          <a:xfrm>
            <a:off x="817034" y="1600201"/>
            <a:ext cx="10655300" cy="3629025"/>
          </a:xfrm>
        </p:spPr>
        <p:txBody>
          <a:bodyPr/>
          <a:lstStyle/>
          <a:p>
            <a:pPr marL="0" indent="319088" algn="just">
              <a:buFont typeface="Wingdings" pitchFamily="2" charset="2"/>
              <a:buNone/>
            </a:pPr>
            <a:r>
              <a:rPr lang="ru-RU" altLang="ru-RU" sz="3200" dirty="0" smtClean="0">
                <a:latin typeface="Times New Roman" pitchFamily="18" charset="0"/>
                <a:cs typeface="Times New Roman" pitchFamily="18" charset="0"/>
              </a:rPr>
              <a:t>Мультипликатор – [от лат. </a:t>
            </a:r>
            <a:r>
              <a:rPr lang="en-US" altLang="ru-RU" sz="3200" dirty="0" err="1" smtClean="0">
                <a:latin typeface="Times New Roman" pitchFamily="18" charset="0"/>
                <a:cs typeface="Times New Roman" pitchFamily="18" charset="0"/>
              </a:rPr>
              <a:t>multiplikator</a:t>
            </a:r>
            <a:r>
              <a:rPr lang="en-US" alt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3200" b="1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altLang="ru-RU" sz="3200" dirty="0" smtClean="0">
                <a:latin typeface="Times New Roman" pitchFamily="18" charset="0"/>
                <a:cs typeface="Times New Roman" pitchFamily="18" charset="0"/>
              </a:rPr>
              <a:t> умножающий] – коэффициент, характеризующий соотношение между агрегатной величиной и её структурной составной частью. Численное значение мультипликатора не может быть меньше единицы.</a:t>
            </a:r>
            <a:endParaRPr lang="ru-RU" alt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C:\Users\АрмЭн\Desktop\Графики\Фото Кейнса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71734" y="1628776"/>
            <a:ext cx="5052484" cy="328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55817" y="228600"/>
            <a:ext cx="8432415" cy="990600"/>
          </a:xfrm>
        </p:spPr>
        <p:txBody>
          <a:bodyPr/>
          <a:lstStyle/>
          <a:p>
            <a:pPr>
              <a:defRPr/>
            </a:pPr>
            <a:r>
              <a:rPr lang="ru-RU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Джон Мейнард Кейнс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9700" name="Объект 2"/>
          <p:cNvSpPr>
            <a:spLocks noGrp="1"/>
          </p:cNvSpPr>
          <p:nvPr>
            <p:ph sz="quarter" idx="1"/>
          </p:nvPr>
        </p:nvSpPr>
        <p:spPr>
          <a:xfrm>
            <a:off x="431800" y="1600200"/>
            <a:ext cx="6047317" cy="3557588"/>
          </a:xfrm>
        </p:spPr>
        <p:txBody>
          <a:bodyPr/>
          <a:lstStyle/>
          <a:p>
            <a:pPr marL="0" indent="449263" algn="just">
              <a:buFont typeface="Wingdings" pitchFamily="2" charset="2"/>
              <a:buNone/>
            </a:pPr>
            <a:r>
              <a:rPr lang="ru-RU" altLang="ru-RU" sz="2700" dirty="0" smtClean="0">
                <a:latin typeface="Times New Roman" pitchFamily="18" charset="0"/>
                <a:cs typeface="Times New Roman" pitchFamily="18" charset="0"/>
              </a:rPr>
              <a:t>Понятие мультипликатор было введено Дж. М. </a:t>
            </a:r>
            <a:r>
              <a:rPr lang="ru-RU" altLang="ru-RU" sz="2700" dirty="0" err="1" smtClean="0">
                <a:latin typeface="Times New Roman" pitchFamily="18" charset="0"/>
                <a:cs typeface="Times New Roman" pitchFamily="18" charset="0"/>
              </a:rPr>
              <a:t>Кейнсом</a:t>
            </a:r>
            <a:r>
              <a:rPr lang="ru-RU" altLang="ru-RU" sz="2700" dirty="0" smtClean="0">
                <a:latin typeface="Times New Roman" pitchFamily="18" charset="0"/>
                <a:cs typeface="Times New Roman" pitchFamily="18" charset="0"/>
              </a:rPr>
              <a:t> для характеристики соотношения между конечным продуктом (национальным доходом) и входящими в его состав капитальными вложениями.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49781" y="228600"/>
            <a:ext cx="8238451" cy="990600"/>
          </a:xfrm>
        </p:spPr>
        <p:txBody>
          <a:bodyPr/>
          <a:lstStyle/>
          <a:p>
            <a:r>
              <a:rPr lang="ru-RU" altLang="ru-RU" b="1" i="1" dirty="0" smtClean="0">
                <a:solidFill>
                  <a:srgbClr val="6E84B4"/>
                </a:solidFill>
                <a:latin typeface="Times New Roman" pitchFamily="18" charset="0"/>
                <a:cs typeface="Times New Roman" pitchFamily="18" charset="0"/>
              </a:rPr>
              <a:t>Эффекты мультипликаторов</a:t>
            </a:r>
            <a:endParaRPr lang="ru-RU" altLang="ru-RU" dirty="0" smtClean="0">
              <a:solidFill>
                <a:srgbClr val="6E84B4"/>
              </a:solidFill>
            </a:endParaRPr>
          </a:p>
        </p:txBody>
      </p:sp>
      <p:sp>
        <p:nvSpPr>
          <p:cNvPr id="30723" name="Объект 2"/>
          <p:cNvSpPr>
            <a:spLocks noGrp="1"/>
          </p:cNvSpPr>
          <p:nvPr>
            <p:ph sz="quarter" idx="1"/>
          </p:nvPr>
        </p:nvSpPr>
        <p:spPr>
          <a:xfrm>
            <a:off x="817033" y="1600200"/>
            <a:ext cx="10871200" cy="449580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ru-RU" altLang="ru-RU" sz="3200" i="1" dirty="0" smtClean="0">
                <a:latin typeface="Times New Roman" pitchFamily="18" charset="0"/>
                <a:cs typeface="Times New Roman" pitchFamily="18" charset="0"/>
              </a:rPr>
              <a:t>Мультипликатор государственных расходов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ru-RU" altLang="ru-RU" sz="3200" i="1" dirty="0" smtClean="0">
                <a:latin typeface="Times New Roman" pitchFamily="18" charset="0"/>
                <a:cs typeface="Times New Roman" pitchFamily="18" charset="0"/>
              </a:rPr>
              <a:t>Налоговый мультипликатор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ru-RU" altLang="ru-RU" sz="3200" i="1" dirty="0" smtClean="0">
                <a:latin typeface="Times New Roman" pitchFamily="18" charset="0"/>
                <a:cs typeface="Times New Roman" pitchFamily="18" charset="0"/>
              </a:rPr>
              <a:t>Мультипликатор сбалансированного бюджета</a:t>
            </a:r>
            <a:endParaRPr lang="ru-RU" altLang="ru-RU" dirty="0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="" xmlns:a16="http://schemas.microsoft.com/office/drawing/2014/main" id="{DBA90E0A-4F85-4670-B4C6-5290F4D6B0DD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67" r="267"/>
          <a:stretch>
            <a:fillRect/>
          </a:stretch>
        </p:blipFill>
        <p:spPr/>
      </p:pic>
      <p:sp>
        <p:nvSpPr>
          <p:cNvPr id="3" name="Заголовок 2">
            <a:extLst>
              <a:ext uri="{FF2B5EF4-FFF2-40B4-BE49-F238E27FC236}">
                <a16:creationId xmlns="" xmlns:a16="http://schemas.microsoft.com/office/drawing/2014/main" id="{7CA58A90-8350-08A5-ECF9-248EF7FC86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9419" y="2619376"/>
            <a:ext cx="6252038" cy="2238374"/>
          </a:xfrm>
        </p:spPr>
        <p:txBody>
          <a:bodyPr>
            <a:normAutofit fontScale="90000"/>
          </a:bodyPr>
          <a:lstStyle/>
          <a:p>
            <a:pPr marL="320675" lvl="1" indent="0"/>
            <a:r>
              <a:rPr lang="ru-RU" altLang="ru-RU" sz="22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Times New Roman" pitchFamily="18" charset="0"/>
              </a:rPr>
              <a:t/>
            </a:r>
            <a:br>
              <a:rPr lang="ru-RU" altLang="ru-RU" sz="22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Times New Roman" pitchFamily="18" charset="0"/>
              </a:rPr>
            </a:br>
            <a:r>
              <a:rPr lang="ru-RU" altLang="ru-RU" sz="2200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Times New Roman" pitchFamily="18" charset="0"/>
              </a:rPr>
              <a:t/>
            </a:r>
            <a:br>
              <a:rPr lang="ru-RU" altLang="ru-RU" sz="2200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Times New Roman" pitchFamily="18" charset="0"/>
              </a:rPr>
            </a:br>
            <a:r>
              <a:rPr lang="ru-RU" altLang="ru-RU" sz="22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Times New Roman" pitchFamily="18" charset="0"/>
              </a:rPr>
              <a:t/>
            </a:r>
            <a:br>
              <a:rPr lang="ru-RU" altLang="ru-RU" sz="22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Times New Roman" pitchFamily="18" charset="0"/>
              </a:rPr>
            </a:br>
            <a:r>
              <a:rPr lang="ru-RU" altLang="ru-RU" sz="2200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Times New Roman" pitchFamily="18" charset="0"/>
              </a:rPr>
              <a:t/>
            </a:r>
            <a:br>
              <a:rPr lang="ru-RU" altLang="ru-RU" sz="2200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Times New Roman" pitchFamily="18" charset="0"/>
              </a:rPr>
            </a:br>
            <a:r>
              <a:rPr lang="ru-RU" altLang="ru-RU" sz="22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Times New Roman" pitchFamily="18" charset="0"/>
              </a:rPr>
              <a:t/>
            </a:r>
            <a:br>
              <a:rPr lang="ru-RU" altLang="ru-RU" sz="22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Times New Roman" pitchFamily="18" charset="0"/>
              </a:rPr>
            </a:br>
            <a:r>
              <a:rPr lang="ru-RU" altLang="ru-RU" sz="2200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Times New Roman" pitchFamily="18" charset="0"/>
              </a:rPr>
              <a:t/>
            </a:r>
            <a:br>
              <a:rPr lang="ru-RU" altLang="ru-RU" sz="2200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Times New Roman" pitchFamily="18" charset="0"/>
              </a:rPr>
            </a:br>
            <a:r>
              <a:rPr lang="ru-RU" altLang="ru-RU" sz="22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Times New Roman" pitchFamily="18" charset="0"/>
              </a:rPr>
              <a:t>1 Бюджетно-налоговая политика и её инструменты</a:t>
            </a:r>
            <a:br>
              <a:rPr lang="ru-RU" altLang="ru-RU" sz="22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Times New Roman" pitchFamily="18" charset="0"/>
              </a:rPr>
            </a:br>
            <a:r>
              <a:rPr lang="ru-RU" altLang="ru-RU" sz="22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Times New Roman" pitchFamily="18" charset="0"/>
              </a:rPr>
              <a:t>2 Основные виды бюджетно-налоговой политики </a:t>
            </a:r>
            <a:br>
              <a:rPr lang="ru-RU" altLang="ru-RU" sz="22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Times New Roman" pitchFamily="18" charset="0"/>
              </a:rPr>
            </a:br>
            <a:r>
              <a:rPr lang="ru-MO" altLang="ru-RU" sz="22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Times New Roman" pitchFamily="18" charset="0"/>
              </a:rPr>
              <a:t>3 Сущность и виды мультипликаторов</a:t>
            </a:r>
            <a:r>
              <a:rPr lang="ru-RU" altLang="ru-RU" sz="22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Times New Roman" pitchFamily="18" charset="0"/>
              </a:rPr>
              <a:t/>
            </a:r>
            <a:br>
              <a:rPr lang="ru-RU" altLang="ru-RU" sz="22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Times New Roman" pitchFamily="18" charset="0"/>
              </a:rPr>
            </a:br>
            <a:r>
              <a:rPr lang="ru-RU" altLang="ru-RU" sz="22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Times New Roman" pitchFamily="18" charset="0"/>
              </a:rPr>
              <a:t>4 Мультипликатор государственных расходов </a:t>
            </a:r>
            <a:r>
              <a:rPr lang="ru-RU" altLang="ru-RU" sz="220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Times New Roman" pitchFamily="18" charset="0"/>
              </a:rPr>
              <a:t>Кейнса</a:t>
            </a:r>
            <a:r>
              <a:rPr lang="ru-RU" altLang="ru-RU" sz="22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Times New Roman" pitchFamily="18" charset="0"/>
              </a:rPr>
              <a:t/>
            </a:r>
            <a:br>
              <a:rPr lang="ru-RU" altLang="ru-RU" sz="22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Times New Roman" pitchFamily="18" charset="0"/>
              </a:rPr>
            </a:br>
            <a:r>
              <a:rPr lang="ru-RU" altLang="ru-RU" sz="22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Times New Roman" pitchFamily="18" charset="0"/>
              </a:rPr>
              <a:t>5 Налоговый мультипликатор. Мультипликатор сбалансированного бюджета</a:t>
            </a:r>
            <a:r>
              <a:rPr lang="ru-RU" altLang="ru-RU" sz="2700" dirty="0" smtClean="0"/>
              <a:t/>
            </a:r>
            <a:br>
              <a:rPr lang="ru-RU" altLang="ru-RU" sz="27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altLang="ru-RU" sz="3100" dirty="0"/>
              <a:t/>
            </a:r>
            <a:br>
              <a:rPr lang="ru-RU" altLang="ru-RU" sz="3100" dirty="0"/>
            </a:br>
            <a:r>
              <a:rPr lang="ru-RU" altLang="ru-RU" sz="3100" dirty="0"/>
              <a:t/>
            </a:r>
            <a:br>
              <a:rPr lang="ru-RU" altLang="ru-RU" sz="3100" dirty="0"/>
            </a:br>
            <a:r>
              <a:rPr lang="ru-RU" altLang="ru-RU" sz="2000" dirty="0" smtClean="0"/>
              <a:t/>
            </a:r>
            <a:br>
              <a:rPr lang="ru-RU" altLang="ru-RU" sz="2000" dirty="0" smtClean="0"/>
            </a:b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/>
              <a:t/>
            </a:r>
            <a:br>
              <a:rPr lang="ru-RU" sz="3200" dirty="0"/>
            </a:br>
            <a:endParaRPr lang="ru-RU" sz="3200" dirty="0">
              <a:solidFill>
                <a:schemeClr val="accent2"/>
              </a:solidFill>
            </a:endParaRPr>
          </a:p>
        </p:txBody>
      </p:sp>
      <p:sp>
        <p:nvSpPr>
          <p:cNvPr id="4" name="Подзаголовок 3">
            <a:extLst>
              <a:ext uri="{FF2B5EF4-FFF2-40B4-BE49-F238E27FC236}">
                <a16:creationId xmlns="" xmlns:a16="http://schemas.microsoft.com/office/drawing/2014/main" id="{2409AAEF-F18E-4246-8E73-79A4813A46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0240" y="4725439"/>
            <a:ext cx="3636963" cy="238125"/>
          </a:xfrm>
        </p:spPr>
        <p:txBody>
          <a:bodyPr>
            <a:noAutofit/>
          </a:bodyPr>
          <a:lstStyle/>
          <a:p>
            <a:r>
              <a:rPr lang="ru-RU" sz="2000" dirty="0" smtClean="0"/>
              <a:t>Еременко Николай Васильевич</a:t>
            </a:r>
            <a:endParaRPr lang="ru-RU" sz="2000" dirty="0"/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11F317ED-915E-CB9F-77B7-7840316D494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23615" y="5362575"/>
            <a:ext cx="3636962" cy="238125"/>
          </a:xfrm>
        </p:spPr>
        <p:txBody>
          <a:bodyPr/>
          <a:lstStyle/>
          <a:p>
            <a:r>
              <a:rPr lang="ru-RU" sz="2400" dirty="0" smtClean="0"/>
              <a:t>Доцент, к.э.н.</a:t>
            </a:r>
            <a:endParaRPr lang="ru-RU" sz="2400" dirty="0"/>
          </a:p>
        </p:txBody>
      </p:sp>
      <p:pic>
        <p:nvPicPr>
          <p:cNvPr id="10" name="Рисунок 9">
            <a:extLst>
              <a:ext uri="{FF2B5EF4-FFF2-40B4-BE49-F238E27FC236}">
                <a16:creationId xmlns="" xmlns:a16="http://schemas.microsoft.com/office/drawing/2014/main" id="{979651C8-AD5E-ED7D-96C6-5E112270F6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2245" y="657225"/>
            <a:ext cx="4139543" cy="81083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105875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37163" y="228600"/>
            <a:ext cx="8751069" cy="990600"/>
          </a:xfrm>
        </p:spPr>
        <p:txBody>
          <a:bodyPr/>
          <a:lstStyle/>
          <a:p>
            <a:pPr>
              <a:defRPr/>
            </a:pP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 № 4.</a:t>
            </a:r>
            <a:endParaRPr lang="ru-RU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817033" y="1600201"/>
            <a:ext cx="10871200" cy="1973263"/>
          </a:xfrm>
        </p:spPr>
        <p:txBody>
          <a:bodyPr/>
          <a:lstStyle/>
          <a:p>
            <a:pPr marL="0" indent="0" algn="ctr">
              <a:buFont typeface="Wingdings" pitchFamily="2" charset="2"/>
              <a:buNone/>
            </a:pPr>
            <a:r>
              <a:rPr lang="ru-RU" altLang="ru-RU" sz="4400" b="1" dirty="0" smtClean="0">
                <a:solidFill>
                  <a:srgbClr val="E75C01"/>
                </a:solidFill>
                <a:latin typeface="Times New Roman" pitchFamily="18" charset="0"/>
                <a:cs typeface="Times New Roman" pitchFamily="18" charset="0"/>
              </a:rPr>
              <a:t>Мультипликатор государственных расходов </a:t>
            </a:r>
            <a:r>
              <a:rPr lang="ru-RU" altLang="ru-RU" sz="4400" b="1" dirty="0" err="1" smtClean="0">
                <a:solidFill>
                  <a:srgbClr val="E75C01"/>
                </a:solidFill>
                <a:latin typeface="Times New Roman" pitchFamily="18" charset="0"/>
                <a:cs typeface="Times New Roman" pitchFamily="18" charset="0"/>
              </a:rPr>
              <a:t>Кейнса</a:t>
            </a:r>
            <a:endParaRPr lang="ru-RU" altLang="ru-RU" sz="4400" b="1" dirty="0" smtClean="0">
              <a:solidFill>
                <a:srgbClr val="E75C01"/>
              </a:solidFill>
            </a:endParaRPr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25091" y="228600"/>
            <a:ext cx="8363142" cy="990600"/>
          </a:xfrm>
        </p:spPr>
        <p:txBody>
          <a:bodyPr/>
          <a:lstStyle/>
          <a:p>
            <a:r>
              <a:rPr lang="ru-RU" altLang="ru-RU" i="1" dirty="0" smtClean="0">
                <a:solidFill>
                  <a:srgbClr val="6E84B4"/>
                </a:solidFill>
                <a:latin typeface="Times New Roman" pitchFamily="18" charset="0"/>
                <a:cs typeface="Times New Roman" pitchFamily="18" charset="0"/>
              </a:rPr>
              <a:t>Бюджетный мультипликатор</a:t>
            </a:r>
            <a:endParaRPr lang="ru-RU" altLang="ru-RU" dirty="0" smtClean="0">
              <a:solidFill>
                <a:srgbClr val="6E84B4"/>
              </a:solidFill>
            </a:endParaRPr>
          </a:p>
        </p:txBody>
      </p:sp>
      <p:sp>
        <p:nvSpPr>
          <p:cNvPr id="32771" name="Объект 2"/>
          <p:cNvSpPr>
            <a:spLocks noGrp="1"/>
          </p:cNvSpPr>
          <p:nvPr>
            <p:ph sz="quarter" idx="1"/>
          </p:nvPr>
        </p:nvSpPr>
        <p:spPr>
          <a:xfrm>
            <a:off x="817033" y="1600200"/>
            <a:ext cx="10871200" cy="4495800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ru-RU" altLang="ru-RU" sz="3200" smtClean="0">
                <a:latin typeface="Times New Roman" pitchFamily="18" charset="0"/>
                <a:cs typeface="Times New Roman" pitchFamily="18" charset="0"/>
              </a:rPr>
              <a:t>Или мультипликатор государственных расходов – отношение изменения реального национального дохода к вызвавшему его изменению государственных расходов.</a:t>
            </a:r>
            <a:endParaRPr lang="ru-RU" altLang="ru-RU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75164" y="228600"/>
            <a:ext cx="9777654" cy="990600"/>
          </a:xfrm>
        </p:spPr>
        <p:txBody>
          <a:bodyPr>
            <a:normAutofit fontScale="90000"/>
          </a:bodyPr>
          <a:lstStyle/>
          <a:p>
            <a:pPr indent="114300" algn="ctr">
              <a:lnSpc>
                <a:spcPts val="4000"/>
              </a:lnSpc>
            </a:pPr>
            <a:r>
              <a:rPr lang="ru-RU" altLang="ru-RU" sz="4000" dirty="0" smtClean="0">
                <a:solidFill>
                  <a:srgbClr val="6E84B4"/>
                </a:solidFill>
                <a:latin typeface="Times New Roman" pitchFamily="18" charset="0"/>
                <a:cs typeface="Times New Roman" pitchFamily="18" charset="0"/>
              </a:rPr>
              <a:t>Влияние увеличения государственных расходов  на выпуск продукции</a:t>
            </a:r>
            <a:endParaRPr lang="ru-RU" altLang="ru-RU" sz="4000" dirty="0" smtClean="0">
              <a:solidFill>
                <a:srgbClr val="6E84B4"/>
              </a:solidFill>
            </a:endParaRPr>
          </a:p>
        </p:txBody>
      </p:sp>
      <p:grpSp>
        <p:nvGrpSpPr>
          <p:cNvPr id="3" name="Группа 2"/>
          <p:cNvGrpSpPr>
            <a:grpSpLocks/>
          </p:cNvGrpSpPr>
          <p:nvPr/>
        </p:nvGrpSpPr>
        <p:grpSpPr bwMode="auto">
          <a:xfrm>
            <a:off x="50800" y="1693864"/>
            <a:ext cx="10165985" cy="4365562"/>
            <a:chOff x="37681" y="1694573"/>
            <a:chExt cx="7625462" cy="4364753"/>
          </a:xfrm>
        </p:grpSpPr>
        <p:grpSp>
          <p:nvGrpSpPr>
            <p:cNvPr id="4" name="Group 2"/>
            <p:cNvGrpSpPr>
              <a:grpSpLocks/>
            </p:cNvGrpSpPr>
            <p:nvPr/>
          </p:nvGrpSpPr>
          <p:grpSpPr bwMode="auto">
            <a:xfrm>
              <a:off x="1549961" y="1700727"/>
              <a:ext cx="4919103" cy="4026378"/>
              <a:chOff x="2779" y="7110"/>
              <a:chExt cx="2626" cy="2520"/>
            </a:xfrm>
          </p:grpSpPr>
          <p:sp>
            <p:nvSpPr>
              <p:cNvPr id="33810" name="Line 3"/>
              <p:cNvSpPr>
                <a:spLocks noChangeShapeType="1"/>
              </p:cNvSpPr>
              <p:nvPr/>
            </p:nvSpPr>
            <p:spPr bwMode="auto">
              <a:xfrm>
                <a:off x="2779" y="9630"/>
                <a:ext cx="2340" cy="0"/>
              </a:xfrm>
              <a:prstGeom prst="line">
                <a:avLst/>
              </a:prstGeom>
              <a:ln>
                <a:headEnd/>
                <a:tailEnd type="triangl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ru-RU"/>
              </a:p>
            </p:txBody>
          </p:sp>
          <p:sp>
            <p:nvSpPr>
              <p:cNvPr id="33811" name="Line 4"/>
              <p:cNvSpPr>
                <a:spLocks noChangeShapeType="1"/>
              </p:cNvSpPr>
              <p:nvPr/>
            </p:nvSpPr>
            <p:spPr bwMode="auto">
              <a:xfrm flipV="1">
                <a:off x="2779" y="7470"/>
                <a:ext cx="2160" cy="216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ru-RU"/>
              </a:p>
            </p:txBody>
          </p:sp>
          <p:sp>
            <p:nvSpPr>
              <p:cNvPr id="33812" name="Line 5"/>
              <p:cNvSpPr>
                <a:spLocks noChangeShapeType="1"/>
              </p:cNvSpPr>
              <p:nvPr/>
            </p:nvSpPr>
            <p:spPr bwMode="auto">
              <a:xfrm flipV="1">
                <a:off x="2779" y="8190"/>
                <a:ext cx="2340" cy="90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ru-RU"/>
              </a:p>
            </p:txBody>
          </p:sp>
          <p:sp>
            <p:nvSpPr>
              <p:cNvPr id="33813" name="Line 6"/>
              <p:cNvSpPr>
                <a:spLocks noChangeShapeType="1"/>
              </p:cNvSpPr>
              <p:nvPr/>
            </p:nvSpPr>
            <p:spPr bwMode="auto">
              <a:xfrm flipV="1">
                <a:off x="2779" y="7110"/>
                <a:ext cx="0" cy="2520"/>
              </a:xfrm>
              <a:prstGeom prst="line">
                <a:avLst/>
              </a:prstGeom>
              <a:ln>
                <a:headEnd/>
                <a:tailEnd type="triangl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ru-RU"/>
              </a:p>
            </p:txBody>
          </p:sp>
          <p:sp>
            <p:nvSpPr>
              <p:cNvPr id="33814" name="Line 7"/>
              <p:cNvSpPr>
                <a:spLocks noChangeShapeType="1"/>
              </p:cNvSpPr>
              <p:nvPr/>
            </p:nvSpPr>
            <p:spPr bwMode="auto">
              <a:xfrm>
                <a:off x="3641" y="8753"/>
                <a:ext cx="0" cy="87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3815" name="Line 8"/>
              <p:cNvSpPr>
                <a:spLocks noChangeShapeType="1"/>
              </p:cNvSpPr>
              <p:nvPr/>
            </p:nvSpPr>
            <p:spPr bwMode="auto">
              <a:xfrm>
                <a:off x="2779" y="8753"/>
                <a:ext cx="85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3816" name="Line 9"/>
              <p:cNvSpPr>
                <a:spLocks noChangeShapeType="1"/>
              </p:cNvSpPr>
              <p:nvPr/>
            </p:nvSpPr>
            <p:spPr bwMode="auto">
              <a:xfrm flipV="1">
                <a:off x="2779" y="7853"/>
                <a:ext cx="2340" cy="90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ru-RU"/>
              </a:p>
            </p:txBody>
          </p:sp>
          <p:sp>
            <p:nvSpPr>
              <p:cNvPr id="33817" name="Line 10"/>
              <p:cNvSpPr>
                <a:spLocks noChangeShapeType="1"/>
              </p:cNvSpPr>
              <p:nvPr/>
            </p:nvSpPr>
            <p:spPr bwMode="auto">
              <a:xfrm>
                <a:off x="4219" y="8190"/>
                <a:ext cx="0" cy="14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3818" name="Line 11"/>
              <p:cNvSpPr>
                <a:spLocks noChangeShapeType="1"/>
              </p:cNvSpPr>
              <p:nvPr/>
            </p:nvSpPr>
            <p:spPr bwMode="auto">
              <a:xfrm flipH="1">
                <a:off x="2779" y="8190"/>
                <a:ext cx="14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3819" name="Line 12"/>
              <p:cNvSpPr>
                <a:spLocks noChangeShapeType="1"/>
              </p:cNvSpPr>
              <p:nvPr/>
            </p:nvSpPr>
            <p:spPr bwMode="auto">
              <a:xfrm flipV="1">
                <a:off x="2959" y="8190"/>
                <a:ext cx="0" cy="5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3820" name="Arc 13"/>
              <p:cNvSpPr>
                <a:spLocks/>
              </p:cNvSpPr>
              <p:nvPr/>
            </p:nvSpPr>
            <p:spPr bwMode="auto">
              <a:xfrm>
                <a:off x="2959" y="9450"/>
                <a:ext cx="180" cy="180"/>
              </a:xfrm>
              <a:custGeom>
                <a:avLst/>
                <a:gdLst>
                  <a:gd name="T0" fmla="*/ 0 w 21600"/>
                  <a:gd name="T1" fmla="*/ 0 h 21600"/>
                  <a:gd name="T2" fmla="*/ 180 w 21600"/>
                  <a:gd name="T3" fmla="*/ 180 h 21600"/>
                  <a:gd name="T4" fmla="*/ 0 w 21600"/>
                  <a:gd name="T5" fmla="*/ 18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3821" name="Line 14"/>
              <p:cNvSpPr>
                <a:spLocks noChangeShapeType="1"/>
              </p:cNvSpPr>
              <p:nvPr/>
            </p:nvSpPr>
            <p:spPr bwMode="auto">
              <a:xfrm>
                <a:off x="3679" y="9450"/>
                <a:ext cx="5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3822" name="Line 15"/>
              <p:cNvSpPr>
                <a:spLocks noChangeShapeType="1"/>
              </p:cNvSpPr>
              <p:nvPr/>
            </p:nvSpPr>
            <p:spPr bwMode="auto">
              <a:xfrm flipH="1">
                <a:off x="4939" y="7470"/>
                <a:ext cx="3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3823" name="Line 16"/>
              <p:cNvSpPr>
                <a:spLocks noChangeShapeType="1"/>
              </p:cNvSpPr>
              <p:nvPr/>
            </p:nvSpPr>
            <p:spPr bwMode="auto">
              <a:xfrm flipV="1">
                <a:off x="4325" y="8137"/>
                <a:ext cx="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3824" name="Line 17"/>
              <p:cNvSpPr>
                <a:spLocks noChangeShapeType="1"/>
              </p:cNvSpPr>
              <p:nvPr/>
            </p:nvSpPr>
            <p:spPr bwMode="auto">
              <a:xfrm flipH="1" flipV="1">
                <a:off x="4865" y="8317"/>
                <a:ext cx="54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33797" name="Прямоугольник 19"/>
            <p:cNvSpPr>
              <a:spLocks noChangeArrowheads="1"/>
            </p:cNvSpPr>
            <p:nvPr/>
          </p:nvSpPr>
          <p:spPr bwMode="auto">
            <a:xfrm>
              <a:off x="1229039" y="1694573"/>
              <a:ext cx="240722" cy="3384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ru-RU" sz="1600" b="1">
                  <a:latin typeface="Times New Roman" pitchFamily="18" charset="0"/>
                  <a:cs typeface="Times New Roman" pitchFamily="18" charset="0"/>
                </a:rPr>
                <a:t>E</a:t>
              </a:r>
              <a:endParaRPr lang="ru-RU" altLang="ru-RU" sz="1600"/>
            </a:p>
          </p:txBody>
        </p:sp>
        <p:sp>
          <p:nvSpPr>
            <p:cNvPr id="33798" name="Прямоугольник 20"/>
            <p:cNvSpPr>
              <a:spLocks noChangeArrowheads="1"/>
            </p:cNvSpPr>
            <p:nvPr/>
          </p:nvSpPr>
          <p:spPr bwMode="auto">
            <a:xfrm>
              <a:off x="2898687" y="5720835"/>
              <a:ext cx="3432484" cy="3384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ru-RU" altLang="ru-RU" sz="1600">
                  <a:latin typeface="Times New Roman" pitchFamily="18" charset="0"/>
                  <a:cs typeface="Times New Roman" pitchFamily="18" charset="0"/>
                </a:rPr>
                <a:t> Е</a:t>
              </a:r>
              <a:r>
                <a:rPr lang="ru-RU" altLang="ru-RU" sz="1600" baseline="-25000"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lang="ru-RU" altLang="ru-RU" sz="1600">
                  <a:latin typeface="Times New Roman" pitchFamily="18" charset="0"/>
                  <a:cs typeface="Times New Roman" pitchFamily="18" charset="0"/>
                </a:rPr>
                <a:t>=Y</a:t>
              </a:r>
              <a:r>
                <a:rPr lang="ru-RU" altLang="ru-RU" sz="1600" baseline="-25000">
                  <a:latin typeface="Times New Roman" pitchFamily="18" charset="0"/>
                  <a:cs typeface="Times New Roman" pitchFamily="18" charset="0"/>
                </a:rPr>
                <a:t>1 </a:t>
              </a:r>
              <a:r>
                <a:rPr lang="ru-RU" altLang="ru-RU" sz="160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altLang="ru-RU" sz="1600" baseline="-25000">
                  <a:latin typeface="Times New Roman" pitchFamily="18" charset="0"/>
                  <a:cs typeface="Times New Roman" pitchFamily="18" charset="0"/>
                </a:rPr>
                <a:t>         </a:t>
              </a:r>
              <a:r>
                <a:rPr lang="ru-RU" altLang="ru-RU" sz="1600">
                  <a:latin typeface="Times New Roman" pitchFamily="18" charset="0"/>
                  <a:cs typeface="Times New Roman" pitchFamily="18" charset="0"/>
                </a:rPr>
                <a:t> Е</a:t>
              </a:r>
              <a:r>
                <a:rPr lang="ru-RU" altLang="ru-RU" sz="1600" baseline="-2500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ru-RU" altLang="ru-RU" sz="1600">
                  <a:latin typeface="Times New Roman" pitchFamily="18" charset="0"/>
                  <a:cs typeface="Times New Roman" pitchFamily="18" charset="0"/>
                </a:rPr>
                <a:t>=Y</a:t>
              </a:r>
              <a:r>
                <a:rPr lang="ru-RU" altLang="ru-RU" sz="1600" baseline="-2500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ru-RU" altLang="ru-RU" sz="1600">
                  <a:latin typeface="Times New Roman" pitchFamily="18" charset="0"/>
                  <a:cs typeface="Times New Roman" pitchFamily="18" charset="0"/>
                </a:rPr>
                <a:t>                          </a:t>
              </a:r>
              <a:r>
                <a:rPr lang="ru-RU" altLang="ru-RU" sz="1600" b="1">
                  <a:latin typeface="Times New Roman" pitchFamily="18" charset="0"/>
                  <a:cs typeface="Times New Roman" pitchFamily="18" charset="0"/>
                </a:rPr>
                <a:t>Y  </a:t>
              </a:r>
              <a:r>
                <a:rPr lang="ru-RU" altLang="ru-RU" sz="1600">
                  <a:latin typeface="Times New Roman" pitchFamily="18" charset="0"/>
                  <a:cs typeface="Times New Roman" pitchFamily="18" charset="0"/>
                </a:rPr>
                <a:t>Доход, выпуск</a:t>
              </a:r>
              <a:endParaRPr lang="ru-RU" altLang="ru-RU" sz="1600"/>
            </a:p>
          </p:txBody>
        </p:sp>
        <p:sp>
          <p:nvSpPr>
            <p:cNvPr id="33799" name="TextBox 21"/>
            <p:cNvSpPr txBox="1">
              <a:spLocks noChangeArrowheads="1"/>
            </p:cNvSpPr>
            <p:nvPr/>
          </p:nvSpPr>
          <p:spPr bwMode="auto">
            <a:xfrm>
              <a:off x="37681" y="2039280"/>
              <a:ext cx="152806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9pPr>
            </a:lstStyle>
            <a:p>
              <a:pPr algn="r" eaLnBrk="1" hangingPunct="1"/>
              <a:r>
                <a:rPr lang="ru-RU" altLang="ru-RU" sz="1600">
                  <a:latin typeface="Times New Roman" pitchFamily="18" charset="0"/>
                  <a:cs typeface="Times New Roman" pitchFamily="18" charset="0"/>
                </a:rPr>
                <a:t>Планируемые расходы</a:t>
              </a:r>
            </a:p>
          </p:txBody>
        </p:sp>
        <p:sp>
          <p:nvSpPr>
            <p:cNvPr id="33800" name="Прямоугольник 22"/>
            <p:cNvSpPr>
              <a:spLocks noChangeArrowheads="1"/>
            </p:cNvSpPr>
            <p:nvPr/>
          </p:nvSpPr>
          <p:spPr bwMode="auto">
            <a:xfrm>
              <a:off x="848165" y="3212068"/>
              <a:ext cx="571383" cy="3384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ru-RU" altLang="ru-RU" sz="1600">
                  <a:latin typeface="Times New Roman" pitchFamily="18" charset="0"/>
                  <a:cs typeface="Times New Roman" pitchFamily="18" charset="0"/>
                </a:rPr>
                <a:t>Е</a:t>
              </a:r>
              <a:r>
                <a:rPr lang="ru-RU" altLang="ru-RU" sz="1600" baseline="-2500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ru-RU" altLang="ru-RU" sz="1600">
                  <a:latin typeface="Times New Roman" pitchFamily="18" charset="0"/>
                  <a:cs typeface="Times New Roman" pitchFamily="18" charset="0"/>
                </a:rPr>
                <a:t>=Y</a:t>
              </a:r>
              <a:r>
                <a:rPr lang="ru-RU" altLang="ru-RU" sz="1600" baseline="-2500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ru-RU" altLang="ru-RU" sz="1600" i="1">
                  <a:latin typeface="Times New Roman" pitchFamily="18" charset="0"/>
                  <a:cs typeface="Times New Roman" pitchFamily="18" charset="0"/>
                </a:rPr>
                <a:t> </a:t>
              </a:r>
              <a:endParaRPr lang="ru-RU" altLang="ru-RU" sz="1600"/>
            </a:p>
          </p:txBody>
        </p:sp>
        <p:sp>
          <p:nvSpPr>
            <p:cNvPr id="33801" name="Прямоугольник 23"/>
            <p:cNvSpPr>
              <a:spLocks noChangeArrowheads="1"/>
            </p:cNvSpPr>
            <p:nvPr/>
          </p:nvSpPr>
          <p:spPr bwMode="auto">
            <a:xfrm>
              <a:off x="739874" y="4119836"/>
              <a:ext cx="619479" cy="3384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indent="114300" eaLnBrk="0" hangingPunct="0"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9pPr>
            </a:lstStyle>
            <a:p>
              <a:pPr algn="just" eaLnBrk="1" hangingPunct="1"/>
              <a:r>
                <a:rPr lang="ru-RU" altLang="ru-RU" sz="1600">
                  <a:latin typeface="Times New Roman" pitchFamily="18" charset="0"/>
                  <a:cs typeface="Times New Roman" pitchFamily="18" charset="0"/>
                </a:rPr>
                <a:t>Е</a:t>
              </a:r>
              <a:r>
                <a:rPr lang="ru-RU" altLang="ru-RU" sz="1600" baseline="-25000"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lang="ru-RU" altLang="ru-RU" sz="1600">
                  <a:latin typeface="Times New Roman" pitchFamily="18" charset="0"/>
                  <a:cs typeface="Times New Roman" pitchFamily="18" charset="0"/>
                </a:rPr>
                <a:t>=Y</a:t>
              </a:r>
              <a:r>
                <a:rPr lang="ru-RU" altLang="ru-RU" sz="1600" baseline="-2500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ru-RU" altLang="ru-RU" sz="16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3802" name="Прямоугольник 24"/>
            <p:cNvSpPr>
              <a:spLocks noChangeArrowheads="1"/>
            </p:cNvSpPr>
            <p:nvPr/>
          </p:nvSpPr>
          <p:spPr bwMode="auto">
            <a:xfrm>
              <a:off x="1887142" y="3606865"/>
              <a:ext cx="352545" cy="3384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ru-RU" altLang="ru-RU" sz="1600" i="1">
                  <a:latin typeface="Times New Roman" pitchFamily="18" charset="0"/>
                  <a:cs typeface="Times New Roman" pitchFamily="18" charset="0"/>
                </a:rPr>
                <a:t>ΔY </a:t>
              </a:r>
              <a:endParaRPr lang="ru-RU" altLang="ru-RU" sz="1600"/>
            </a:p>
          </p:txBody>
        </p:sp>
        <p:sp>
          <p:nvSpPr>
            <p:cNvPr id="33803" name="Прямоугольник 25"/>
            <p:cNvSpPr>
              <a:spLocks noChangeArrowheads="1"/>
            </p:cNvSpPr>
            <p:nvPr/>
          </p:nvSpPr>
          <p:spPr bwMode="auto">
            <a:xfrm>
              <a:off x="4083405" y="3059668"/>
              <a:ext cx="244329" cy="3692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ru-RU" altLang="ru-RU" i="1">
                  <a:latin typeface="Times New Roman" pitchFamily="18" charset="0"/>
                  <a:cs typeface="Times New Roman" pitchFamily="18" charset="0"/>
                </a:rPr>
                <a:t>В</a:t>
              </a:r>
              <a:endParaRPr lang="ru-RU" altLang="ru-RU"/>
            </a:p>
          </p:txBody>
        </p:sp>
        <p:sp>
          <p:nvSpPr>
            <p:cNvPr id="33804" name="Прямоугольник 26"/>
            <p:cNvSpPr>
              <a:spLocks noChangeArrowheads="1"/>
            </p:cNvSpPr>
            <p:nvPr/>
          </p:nvSpPr>
          <p:spPr bwMode="auto">
            <a:xfrm>
              <a:off x="2910138" y="3930331"/>
              <a:ext cx="244329" cy="3692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ru-RU" altLang="ru-RU" i="1">
                  <a:latin typeface="Times New Roman" pitchFamily="18" charset="0"/>
                  <a:cs typeface="Times New Roman" pitchFamily="18" charset="0"/>
                </a:rPr>
                <a:t>А</a:t>
              </a:r>
              <a:endParaRPr lang="ru-RU" altLang="ru-RU"/>
            </a:p>
          </p:txBody>
        </p:sp>
        <p:sp>
          <p:nvSpPr>
            <p:cNvPr id="33805" name="Прямоугольник 27"/>
            <p:cNvSpPr>
              <a:spLocks noChangeArrowheads="1"/>
            </p:cNvSpPr>
            <p:nvPr/>
          </p:nvSpPr>
          <p:spPr bwMode="auto">
            <a:xfrm>
              <a:off x="6299374" y="4167078"/>
              <a:ext cx="1363769" cy="3384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ru-RU" altLang="ru-RU" sz="1600" i="1">
                  <a:latin typeface="Times New Roman" pitchFamily="18" charset="0"/>
                  <a:cs typeface="Times New Roman" pitchFamily="18" charset="0"/>
                </a:rPr>
                <a:t>Е = С + I + </a:t>
              </a:r>
              <a:r>
                <a:rPr lang="en-US" altLang="ru-RU" sz="1600" i="1">
                  <a:latin typeface="Times New Roman" pitchFamily="18" charset="0"/>
                  <a:cs typeface="Times New Roman" pitchFamily="18" charset="0"/>
                </a:rPr>
                <a:t>G</a:t>
              </a:r>
              <a:r>
                <a:rPr lang="ru-RU" altLang="ru-RU" sz="1600" i="1">
                  <a:latin typeface="Times New Roman" pitchFamily="18" charset="0"/>
                  <a:cs typeface="Times New Roman" pitchFamily="18" charset="0"/>
                </a:rPr>
                <a:t> + X</a:t>
              </a:r>
              <a:r>
                <a:rPr lang="ru-RU" altLang="ru-RU" sz="1600" i="1" baseline="-25000">
                  <a:latin typeface="Times New Roman" pitchFamily="18" charset="0"/>
                  <a:cs typeface="Times New Roman" pitchFamily="18" charset="0"/>
                </a:rPr>
                <a:t>n</a:t>
              </a:r>
              <a:endParaRPr lang="ru-RU" altLang="ru-RU" sz="1600"/>
            </a:p>
          </p:txBody>
        </p:sp>
        <p:sp>
          <p:nvSpPr>
            <p:cNvPr id="33806" name="Прямоугольник 28"/>
            <p:cNvSpPr>
              <a:spLocks noChangeArrowheads="1"/>
            </p:cNvSpPr>
            <p:nvPr/>
          </p:nvSpPr>
          <p:spPr bwMode="auto">
            <a:xfrm>
              <a:off x="6310774" y="2106647"/>
              <a:ext cx="421083" cy="3384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tabLst>
                  <a:tab pos="114300" algn="l"/>
                </a:tabLst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1pPr>
              <a:lvl2pPr marL="742950" indent="-285750" eaLnBrk="0" hangingPunct="0">
                <a:tabLst>
                  <a:tab pos="114300" algn="l"/>
                </a:tabLst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2pPr>
              <a:lvl3pPr marL="1143000" indent="-228600" eaLnBrk="0" hangingPunct="0">
                <a:tabLst>
                  <a:tab pos="114300" algn="l"/>
                </a:tabLst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3pPr>
              <a:lvl4pPr marL="1600200" indent="-228600" eaLnBrk="0" hangingPunct="0">
                <a:tabLst>
                  <a:tab pos="114300" algn="l"/>
                </a:tabLst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4pPr>
              <a:lvl5pPr marL="2057400" indent="-228600" eaLnBrk="0" hangingPunct="0">
                <a:tabLst>
                  <a:tab pos="114300" algn="l"/>
                </a:tabLst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" algn="l"/>
                </a:tabLst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" algn="l"/>
                </a:tabLst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" algn="l"/>
                </a:tabLst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" algn="l"/>
                </a:tabLst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9pPr>
            </a:lstStyle>
            <a:p>
              <a:pPr algn="just" eaLnBrk="1" hangingPunct="1"/>
              <a:r>
                <a:rPr lang="ru-RU" altLang="ru-RU" sz="1600" i="1">
                  <a:latin typeface="Times New Roman" pitchFamily="18" charset="0"/>
                  <a:cs typeface="Times New Roman" pitchFamily="18" charset="0"/>
                </a:rPr>
                <a:t>Y=Е</a:t>
              </a:r>
              <a:endParaRPr lang="ru-RU" altLang="ru-RU" sz="16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3807" name="Прямоугольник 29"/>
            <p:cNvSpPr>
              <a:spLocks noChangeArrowheads="1"/>
            </p:cNvSpPr>
            <p:nvPr/>
          </p:nvSpPr>
          <p:spPr bwMode="auto">
            <a:xfrm>
              <a:off x="4409135" y="3459957"/>
              <a:ext cx="377796" cy="3384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ru-RU" altLang="ru-RU" sz="1600" i="1">
                  <a:latin typeface="Times New Roman" pitchFamily="18" charset="0"/>
                  <a:cs typeface="Times New Roman" pitchFamily="18" charset="0"/>
                </a:rPr>
                <a:t>Δ</a:t>
              </a:r>
              <a:r>
                <a:rPr lang="en-US" altLang="ru-RU" sz="1600" i="1">
                  <a:latin typeface="Times New Roman" pitchFamily="18" charset="0"/>
                  <a:cs typeface="Times New Roman" pitchFamily="18" charset="0"/>
                </a:rPr>
                <a:t>G</a:t>
              </a:r>
              <a:r>
                <a:rPr lang="ru-RU" altLang="ru-RU" sz="1600" i="1">
                  <a:latin typeface="Times New Roman" pitchFamily="18" charset="0"/>
                  <a:cs typeface="Times New Roman" pitchFamily="18" charset="0"/>
                </a:rPr>
                <a:t> </a:t>
              </a:r>
              <a:endParaRPr lang="ru-RU" altLang="ru-RU" sz="1600"/>
            </a:p>
          </p:txBody>
        </p:sp>
        <p:sp>
          <p:nvSpPr>
            <p:cNvPr id="33808" name="Прямоугольник 30"/>
            <p:cNvSpPr>
              <a:spLocks noChangeArrowheads="1"/>
            </p:cNvSpPr>
            <p:nvPr/>
          </p:nvSpPr>
          <p:spPr bwMode="auto">
            <a:xfrm>
              <a:off x="3506640" y="5073316"/>
              <a:ext cx="352545" cy="3384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ru-RU" altLang="ru-RU" sz="1600" i="1">
                  <a:latin typeface="Times New Roman" pitchFamily="18" charset="0"/>
                  <a:cs typeface="Times New Roman" pitchFamily="18" charset="0"/>
                </a:rPr>
                <a:t>ΔY </a:t>
              </a:r>
              <a:endParaRPr lang="ru-RU" altLang="ru-RU" sz="1600"/>
            </a:p>
          </p:txBody>
        </p:sp>
        <p:sp>
          <p:nvSpPr>
            <p:cNvPr id="33809" name="Прямоугольник 31"/>
            <p:cNvSpPr>
              <a:spLocks noChangeArrowheads="1"/>
            </p:cNvSpPr>
            <p:nvPr/>
          </p:nvSpPr>
          <p:spPr bwMode="auto">
            <a:xfrm>
              <a:off x="2150149" y="5254841"/>
              <a:ext cx="392225" cy="3384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ru-RU" altLang="ru-RU" sz="1600">
                  <a:latin typeface="Times New Roman" pitchFamily="18" charset="0"/>
                  <a:cs typeface="Times New Roman" pitchFamily="18" charset="0"/>
                </a:rPr>
                <a:t>45° </a:t>
              </a:r>
              <a:endParaRPr lang="ru-RU" altLang="ru-RU" sz="1600"/>
            </a:p>
          </p:txBody>
        </p: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66655" y="228600"/>
            <a:ext cx="7529946" cy="990600"/>
          </a:xfrm>
        </p:spPr>
        <p:txBody>
          <a:bodyPr/>
          <a:lstStyle/>
          <a:p>
            <a:r>
              <a:rPr lang="ru-RU" altLang="ru-RU" dirty="0" smtClean="0">
                <a:solidFill>
                  <a:srgbClr val="6E84B4"/>
                </a:solidFill>
                <a:latin typeface="Times New Roman" pitchFamily="18" charset="0"/>
                <a:cs typeface="Times New Roman" pitchFamily="18" charset="0"/>
              </a:rPr>
              <a:t>Совокупный эффект равен:</a:t>
            </a:r>
            <a:endParaRPr lang="ru-RU" altLang="ru-RU" dirty="0" smtClean="0">
              <a:solidFill>
                <a:srgbClr val="6E84B4"/>
              </a:solidFill>
            </a:endParaRPr>
          </a:p>
        </p:txBody>
      </p:sp>
      <p:sp>
        <p:nvSpPr>
          <p:cNvPr id="34819" name="Объект 2"/>
          <p:cNvSpPr>
            <a:spLocks noGrp="1"/>
          </p:cNvSpPr>
          <p:nvPr>
            <p:ph sz="quarter" idx="1"/>
          </p:nvPr>
        </p:nvSpPr>
        <p:spPr>
          <a:xfrm>
            <a:off x="527051" y="1600200"/>
            <a:ext cx="11161183" cy="4495800"/>
          </a:xfrm>
        </p:spPr>
        <p:txBody>
          <a:bodyPr/>
          <a:lstStyle/>
          <a:p>
            <a:pPr algn="just">
              <a:spcBef>
                <a:spcPct val="0"/>
              </a:spcBef>
              <a:buFont typeface="Wingdings" pitchFamily="2" charset="2"/>
              <a:buChar char="§"/>
              <a:tabLst>
                <a:tab pos="228600" algn="l"/>
                <a:tab pos="342900" algn="l"/>
              </a:tabLst>
            </a:pPr>
            <a:r>
              <a:rPr lang="ru-RU" altLang="ru-RU" sz="3200" dirty="0" smtClean="0">
                <a:latin typeface="Times New Roman" pitchFamily="18" charset="0"/>
                <a:cs typeface="Times New Roman" pitchFamily="18" charset="0"/>
              </a:rPr>
              <a:t>первоначальное изменение (рост) государственных расходов = </a:t>
            </a:r>
            <a:r>
              <a:rPr lang="ru-RU" altLang="ru-RU" sz="3200" i="1" dirty="0" smtClean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n-US" altLang="ru-RU" sz="3200" i="1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ru-RU" altLang="ru-RU" sz="3200" i="1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alt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§"/>
              <a:tabLst>
                <a:tab pos="228600" algn="l"/>
                <a:tab pos="342900" algn="l"/>
              </a:tabLst>
            </a:pPr>
            <a:r>
              <a:rPr lang="ru-RU" altLang="ru-RU" sz="3200" dirty="0" smtClean="0">
                <a:latin typeface="Times New Roman" pitchFamily="18" charset="0"/>
                <a:cs typeface="Times New Roman" pitchFamily="18" charset="0"/>
              </a:rPr>
              <a:t> первое приращение потребления = </a:t>
            </a:r>
            <a:r>
              <a:rPr lang="ru-RU" altLang="ru-RU" sz="3200" i="1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altLang="ru-RU" sz="3200" i="1" dirty="0" smtClean="0">
                <a:latin typeface="Times New Roman" pitchFamily="18" charset="0"/>
                <a:cs typeface="Times New Roman" pitchFamily="18" charset="0"/>
              </a:rPr>
              <a:t> × Δ</a:t>
            </a:r>
            <a:r>
              <a:rPr lang="en-US" altLang="ru-RU" sz="3200" i="1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ru-RU" altLang="ru-RU" sz="32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sz="3200" dirty="0" smtClean="0">
                <a:latin typeface="Times New Roman" pitchFamily="18" charset="0"/>
                <a:cs typeface="Times New Roman" pitchFamily="18" charset="0"/>
              </a:rPr>
              <a:t>где </a:t>
            </a:r>
            <a:r>
              <a:rPr lang="ru-RU" altLang="ru-RU" sz="3200" i="1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altLang="ru-RU" sz="3200" i="1" dirty="0" smtClean="0">
                <a:latin typeface="Times New Roman" pitchFamily="18" charset="0"/>
                <a:cs typeface="Times New Roman" pitchFamily="18" charset="0"/>
              </a:rPr>
              <a:t> – предельная склонность к потреблению;</a:t>
            </a:r>
            <a:endParaRPr lang="ru-RU" alt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§"/>
              <a:tabLst>
                <a:tab pos="228600" algn="l"/>
                <a:tab pos="342900" algn="l"/>
              </a:tabLst>
            </a:pPr>
            <a:r>
              <a:rPr lang="ru-RU" altLang="ru-RU" sz="3200" dirty="0" smtClean="0">
                <a:latin typeface="Times New Roman" pitchFamily="18" charset="0"/>
                <a:cs typeface="Times New Roman" pitchFamily="18" charset="0"/>
              </a:rPr>
              <a:t> второе приращение потребления = </a:t>
            </a:r>
            <a:r>
              <a:rPr lang="ru-RU" altLang="ru-RU" sz="3200" i="1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altLang="ru-RU" sz="3200" i="1" dirty="0" smtClean="0">
                <a:latin typeface="Times New Roman" pitchFamily="18" charset="0"/>
                <a:cs typeface="Times New Roman" pitchFamily="18" charset="0"/>
              </a:rPr>
              <a:t>² × Δ</a:t>
            </a:r>
            <a:r>
              <a:rPr lang="en-US" altLang="ru-RU" sz="3200" i="1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ru-RU" altLang="ru-RU" sz="3200" i="1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alt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§"/>
              <a:tabLst>
                <a:tab pos="228600" algn="l"/>
                <a:tab pos="342900" algn="l"/>
              </a:tabLst>
            </a:pPr>
            <a:r>
              <a:rPr lang="ru-RU" altLang="ru-RU" sz="3200" dirty="0" smtClean="0">
                <a:latin typeface="Times New Roman" pitchFamily="18" charset="0"/>
                <a:cs typeface="Times New Roman" pitchFamily="18" charset="0"/>
              </a:rPr>
              <a:t> третье приращение потребления = </a:t>
            </a:r>
            <a:r>
              <a:rPr lang="ru-RU" altLang="ru-RU" sz="3200" i="1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altLang="ru-RU" sz="3200" i="1" dirty="0" smtClean="0">
                <a:latin typeface="Times New Roman" pitchFamily="18" charset="0"/>
                <a:cs typeface="Times New Roman" pitchFamily="18" charset="0"/>
              </a:rPr>
              <a:t>³ × Δ</a:t>
            </a:r>
            <a:r>
              <a:rPr lang="en-US" altLang="ru-RU" sz="3200" i="1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ru-RU" altLang="ru-RU" sz="3200" i="1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alt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§"/>
              <a:tabLst>
                <a:tab pos="228600" algn="l"/>
                <a:tab pos="342900" algn="l"/>
              </a:tabLst>
            </a:pPr>
            <a:r>
              <a:rPr lang="ru-RU" altLang="ru-RU" sz="3200" dirty="0" smtClean="0">
                <a:latin typeface="Times New Roman" pitchFamily="18" charset="0"/>
                <a:cs typeface="Times New Roman" pitchFamily="18" charset="0"/>
              </a:rPr>
              <a:t> … … … … … … … … … … ...</a:t>
            </a:r>
            <a:endParaRPr lang="ru-RU" alt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§"/>
              <a:tabLst>
                <a:tab pos="228600" algn="l"/>
                <a:tab pos="342900" algn="l"/>
              </a:tabLst>
            </a:pPr>
            <a:r>
              <a:rPr lang="ru-RU" altLang="ru-RU" sz="3200" dirty="0" smtClean="0">
                <a:latin typeface="Times New Roman" pitchFamily="18" charset="0"/>
                <a:cs typeface="Times New Roman" pitchFamily="18" charset="0"/>
              </a:rPr>
              <a:t> то есть</a:t>
            </a:r>
            <a:r>
              <a:rPr lang="ru-RU" altLang="ru-RU" sz="3200" i="1" dirty="0" smtClean="0">
                <a:latin typeface="Times New Roman" pitchFamily="18" charset="0"/>
                <a:cs typeface="Times New Roman" pitchFamily="18" charset="0"/>
              </a:rPr>
              <a:t> ΔY=</a:t>
            </a:r>
            <a:r>
              <a:rPr lang="ru-RU" alt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3200" i="1" dirty="0" smtClean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n-US" altLang="ru-RU" sz="3200" i="1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ru-RU" altLang="ru-RU" sz="3200" i="1" dirty="0" smtClean="0">
                <a:latin typeface="Times New Roman" pitchFamily="18" charset="0"/>
                <a:cs typeface="Times New Roman" pitchFamily="18" charset="0"/>
              </a:rPr>
              <a:t> (1 + </a:t>
            </a:r>
            <a:r>
              <a:rPr lang="ru-RU" altLang="ru-RU" sz="3200" i="1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altLang="ru-RU" sz="3200" i="1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ru-RU" altLang="ru-RU" sz="3200" i="1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altLang="ru-RU" sz="3200" i="1" dirty="0" smtClean="0">
                <a:latin typeface="Times New Roman" pitchFamily="18" charset="0"/>
                <a:cs typeface="Times New Roman" pitchFamily="18" charset="0"/>
              </a:rPr>
              <a:t>² + </a:t>
            </a:r>
            <a:r>
              <a:rPr lang="ru-RU" altLang="ru-RU" sz="3200" i="1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altLang="ru-RU" sz="3200" i="1" dirty="0" smtClean="0">
                <a:latin typeface="Times New Roman" pitchFamily="18" charset="0"/>
                <a:cs typeface="Times New Roman" pitchFamily="18" charset="0"/>
              </a:rPr>
              <a:t>³ + …).</a:t>
            </a:r>
            <a:endParaRPr lang="ru-RU" alt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66655" y="228600"/>
            <a:ext cx="8321578" cy="990600"/>
          </a:xfrm>
        </p:spPr>
        <p:txBody>
          <a:bodyPr>
            <a:normAutofit fontScale="90000"/>
          </a:bodyPr>
          <a:lstStyle/>
          <a:p>
            <a:pPr>
              <a:lnSpc>
                <a:spcPts val="4000"/>
              </a:lnSpc>
            </a:pPr>
            <a:r>
              <a:rPr lang="ru-RU" altLang="ru-RU" sz="4200" dirty="0" smtClean="0">
                <a:solidFill>
                  <a:srgbClr val="6E84B4"/>
                </a:solidFill>
                <a:latin typeface="Times New Roman" pitchFamily="18" charset="0"/>
                <a:cs typeface="Times New Roman" pitchFamily="18" charset="0"/>
              </a:rPr>
              <a:t>Мультипликатор государственных расходов будет равен:</a:t>
            </a:r>
            <a:endParaRPr lang="ru-RU" altLang="ru-RU" sz="4200" dirty="0" smtClean="0">
              <a:solidFill>
                <a:srgbClr val="6E84B4"/>
              </a:solidFill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 rotWithShape="1">
          <a:blip r:embed="rId2"/>
          <a:srcRect l="34683" r="34087"/>
          <a:stretch/>
        </p:blipFill>
        <p:spPr bwMode="auto">
          <a:xfrm>
            <a:off x="1678518" y="2049464"/>
            <a:ext cx="9287933" cy="1800225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pic>
      <p:sp>
        <p:nvSpPr>
          <p:cNvPr id="35844" name="Прямоугольник 4"/>
          <p:cNvSpPr>
            <a:spLocks noChangeArrowheads="1"/>
          </p:cNvSpPr>
          <p:nvPr/>
        </p:nvSpPr>
        <p:spPr bwMode="auto">
          <a:xfrm>
            <a:off x="1295401" y="4508501"/>
            <a:ext cx="10054167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228600"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3200">
                <a:latin typeface="Times New Roman" pitchFamily="18" charset="0"/>
                <a:cs typeface="Times New Roman" pitchFamily="18" charset="0"/>
              </a:rPr>
              <a:t>Эта модель получила название </a:t>
            </a:r>
            <a:r>
              <a:rPr lang="ru-RU" altLang="ru-RU" sz="3200" b="1">
                <a:latin typeface="Times New Roman" pitchFamily="18" charset="0"/>
                <a:cs typeface="Times New Roman" pitchFamily="18" charset="0"/>
              </a:rPr>
              <a:t>простого мультипликатора Кейнса.</a:t>
            </a:r>
            <a:endParaRPr lang="ru-RU" altLang="ru-RU" sz="32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4064000" y="1905001"/>
            <a:ext cx="4428067" cy="1077913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>
            <a:spAutoFit/>
          </a:bodyPr>
          <a:lstStyle>
            <a:lvl1pPr marL="274638" indent="-274638"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9pPr>
          </a:lstStyle>
          <a:p>
            <a:r>
              <a:rPr lang="ru-RU" altLang="ru-RU" sz="3200" i="1" dirty="0">
                <a:latin typeface="Times New Roman" pitchFamily="18" charset="0"/>
                <a:cs typeface="Times New Roman" pitchFamily="18" charset="0"/>
              </a:rPr>
              <a:t>   Y = С + I + </a:t>
            </a:r>
            <a:r>
              <a:rPr lang="en-US" altLang="ru-RU" sz="3200" i="1" dirty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ru-RU" altLang="ru-RU" sz="3200" i="1" dirty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С = а + </a:t>
            </a:r>
            <a:r>
              <a:rPr lang="ru-RU" altLang="ru-RU" sz="3200" i="1" dirty="0" err="1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altLang="ru-RU" sz="3200" i="1" dirty="0">
                <a:latin typeface="Times New Roman" pitchFamily="18" charset="0"/>
                <a:cs typeface="Times New Roman" pitchFamily="18" charset="0"/>
              </a:rPr>
              <a:t>·Y   ,</a:t>
            </a:r>
            <a:endParaRPr lang="ru-RU" alt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57054" y="228600"/>
            <a:ext cx="9195763" cy="990600"/>
          </a:xfrm>
        </p:spPr>
        <p:txBody>
          <a:bodyPr>
            <a:normAutofit fontScale="90000"/>
          </a:bodyPr>
          <a:lstStyle/>
          <a:p>
            <a:pPr algn="ctr">
              <a:lnSpc>
                <a:spcPts val="3100"/>
              </a:lnSpc>
            </a:pPr>
            <a:r>
              <a:rPr lang="ru-RU" altLang="ru-RU" sz="3000" dirty="0" smtClean="0">
                <a:solidFill>
                  <a:srgbClr val="6E84B4"/>
                </a:solidFill>
                <a:latin typeface="Times New Roman" pitchFamily="18" charset="0"/>
                <a:cs typeface="Times New Roman" pitchFamily="18" charset="0"/>
              </a:rPr>
              <a:t>Нахождение величины мультипликатора государственных расходов с помощью системы уравнений</a:t>
            </a:r>
            <a:endParaRPr lang="ru-RU" altLang="ru-RU" sz="3000" dirty="0" smtClean="0">
              <a:solidFill>
                <a:srgbClr val="6E84B4"/>
              </a:solidFill>
            </a:endParaRPr>
          </a:p>
        </p:txBody>
      </p:sp>
      <p:sp>
        <p:nvSpPr>
          <p:cNvPr id="36868" name="Rectangle 2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6869" name="AutoShape 1"/>
          <p:cNvSpPr>
            <a:spLocks/>
          </p:cNvSpPr>
          <p:nvPr/>
        </p:nvSpPr>
        <p:spPr bwMode="auto">
          <a:xfrm>
            <a:off x="4066118" y="1905001"/>
            <a:ext cx="524933" cy="1077913"/>
          </a:xfrm>
          <a:prstGeom prst="leftBrace">
            <a:avLst>
              <a:gd name="adj1" fmla="val 33413"/>
              <a:gd name="adj2" fmla="val 48755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6" name="Стрелка вправо 5"/>
          <p:cNvSpPr/>
          <p:nvPr/>
        </p:nvSpPr>
        <p:spPr>
          <a:xfrm>
            <a:off x="5156200" y="3467100"/>
            <a:ext cx="1879600" cy="287338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6871" name="Rectangle 5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36872" name="Объект 7"/>
          <p:cNvGraphicFramePr>
            <a:graphicFrameLocks noChangeAspect="1"/>
          </p:cNvGraphicFramePr>
          <p:nvPr/>
        </p:nvGraphicFramePr>
        <p:xfrm>
          <a:off x="4614333" y="4221164"/>
          <a:ext cx="3327400" cy="962025"/>
        </p:xfrm>
        <a:graphic>
          <a:graphicData uri="http://schemas.openxmlformats.org/presentationml/2006/ole">
            <p:oleObj spid="_x0000_s1026" name="Формула" r:id="rId3" imgW="1257300" imgH="393700" progId="Equation.3">
              <p:embed/>
            </p:oleObj>
          </a:graphicData>
        </a:graphic>
      </p:graphicFrame>
      <p:sp>
        <p:nvSpPr>
          <p:cNvPr id="36873" name="Прямоугольник 10"/>
          <p:cNvSpPr>
            <a:spLocks noChangeArrowheads="1"/>
          </p:cNvSpPr>
          <p:nvPr/>
        </p:nvSpPr>
        <p:spPr bwMode="auto">
          <a:xfrm>
            <a:off x="719667" y="5300663"/>
            <a:ext cx="10752667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9pPr>
          </a:lstStyle>
          <a:p>
            <a:pPr algn="just" eaLnBrk="1" hangingPunct="1"/>
            <a:r>
              <a:rPr lang="ru-RU" altLang="ru-RU" sz="2000">
                <a:latin typeface="Times New Roman" pitchFamily="18" charset="0"/>
                <a:cs typeface="Times New Roman" pitchFamily="18" charset="0"/>
              </a:rPr>
              <a:t>где </a:t>
            </a:r>
          </a:p>
          <a:p>
            <a:pPr algn="just" eaLnBrk="1" hangingPunct="1"/>
            <a:r>
              <a:rPr lang="ru-RU" altLang="ru-RU" sz="2000" i="1">
                <a:latin typeface="Times New Roman" pitchFamily="18" charset="0"/>
                <a:cs typeface="Times New Roman" pitchFamily="18" charset="0"/>
              </a:rPr>
              <a:t>(а + I + </a:t>
            </a:r>
            <a:r>
              <a:rPr lang="en-US" altLang="ru-RU" sz="2000" i="1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ru-RU" altLang="ru-RU" sz="2000" i="1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altLang="ru-RU" sz="2000">
                <a:latin typeface="Times New Roman" pitchFamily="18" charset="0"/>
                <a:cs typeface="Times New Roman" pitchFamily="18" charset="0"/>
              </a:rPr>
              <a:t>– автономные расходы, не зависящие от величины дохода </a:t>
            </a:r>
            <a:r>
              <a:rPr lang="ru-RU" altLang="ru-RU" sz="2000" i="1">
                <a:latin typeface="Times New Roman" pitchFamily="18" charset="0"/>
                <a:cs typeface="Times New Roman" pitchFamily="18" charset="0"/>
              </a:rPr>
              <a:t>Y,</a:t>
            </a:r>
            <a:endParaRPr lang="ru-RU" altLang="ru-RU" sz="200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ru-RU" altLang="ru-RU" sz="2000" i="1">
                <a:latin typeface="Times New Roman" pitchFamily="18" charset="0"/>
                <a:cs typeface="Times New Roman" pitchFamily="18" charset="0"/>
              </a:rPr>
              <a:t>1 / (1-b) </a:t>
            </a:r>
            <a:r>
              <a:rPr lang="ru-RU" altLang="ru-RU" sz="2000">
                <a:latin typeface="Times New Roman" pitchFamily="18" charset="0"/>
                <a:cs typeface="Times New Roman" pitchFamily="18" charset="0"/>
              </a:rPr>
              <a:t>- мультипликатор</a:t>
            </a:r>
            <a:endParaRPr lang="ru-RU" altLang="ru-RU" sz="200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57055" y="228600"/>
            <a:ext cx="8931178" cy="990600"/>
          </a:xfrm>
        </p:spPr>
        <p:txBody>
          <a:bodyPr>
            <a:normAutofit fontScale="90000"/>
          </a:bodyPr>
          <a:lstStyle/>
          <a:p>
            <a:pPr algn="ctr">
              <a:lnSpc>
                <a:spcPts val="4000"/>
              </a:lnSpc>
            </a:pPr>
            <a:r>
              <a:rPr lang="ru-RU" altLang="ru-RU" sz="4200" dirty="0" smtClean="0">
                <a:solidFill>
                  <a:srgbClr val="6E84B4"/>
                </a:solidFill>
                <a:latin typeface="Times New Roman" pitchFamily="18" charset="0"/>
                <a:cs typeface="Times New Roman" pitchFamily="18" charset="0"/>
              </a:rPr>
              <a:t>Модель мультипликатора </a:t>
            </a:r>
            <a:r>
              <a:rPr lang="en-US" altLang="ru-RU" sz="4200" dirty="0" smtClean="0">
                <a:solidFill>
                  <a:srgbClr val="6E84B4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altLang="ru-RU" sz="4200" dirty="0" smtClean="0">
                <a:solidFill>
                  <a:srgbClr val="6E84B4"/>
                </a:solidFill>
                <a:latin typeface="Times New Roman" pitchFamily="18" charset="0"/>
                <a:cs typeface="Times New Roman" pitchFamily="18" charset="0"/>
              </a:rPr>
              <a:t> учетом налогообложения дохода Y </a:t>
            </a:r>
            <a:endParaRPr lang="ru-RU" altLang="ru-RU" sz="4200" dirty="0" smtClean="0">
              <a:solidFill>
                <a:srgbClr val="6E84B4"/>
              </a:solidFill>
            </a:endParaRPr>
          </a:p>
        </p:txBody>
      </p:sp>
      <p:sp>
        <p:nvSpPr>
          <p:cNvPr id="37891" name="Rectangle 2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37892" name="Объект 4"/>
          <p:cNvGraphicFramePr>
            <a:graphicFrameLocks noChangeAspect="1"/>
          </p:cNvGraphicFramePr>
          <p:nvPr/>
        </p:nvGraphicFramePr>
        <p:xfrm>
          <a:off x="1871134" y="1916114"/>
          <a:ext cx="8676217" cy="1773237"/>
        </p:xfrm>
        <a:graphic>
          <a:graphicData uri="http://schemas.openxmlformats.org/presentationml/2006/ole">
            <p:oleObj spid="_x0000_s2050" name="Формула" r:id="rId3" imgW="3022600" imgH="685800" progId="Equation.3">
              <p:embed/>
            </p:oleObj>
          </a:graphicData>
        </a:graphic>
      </p:graphicFrame>
      <p:sp>
        <p:nvSpPr>
          <p:cNvPr id="37893" name="Rectangle 4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grpSp>
        <p:nvGrpSpPr>
          <p:cNvPr id="3" name="Группа 2"/>
          <p:cNvGrpSpPr>
            <a:grpSpLocks/>
          </p:cNvGrpSpPr>
          <p:nvPr/>
        </p:nvGrpSpPr>
        <p:grpSpPr bwMode="auto">
          <a:xfrm>
            <a:off x="1081618" y="4149726"/>
            <a:ext cx="10604500" cy="1624013"/>
            <a:chOff x="363186" y="4275693"/>
            <a:chExt cx="7953230" cy="1625099"/>
          </a:xfrm>
        </p:grpSpPr>
        <p:sp>
          <p:nvSpPr>
            <p:cNvPr id="37895" name="Rectangle 6"/>
            <p:cNvSpPr>
              <a:spLocks noChangeArrowheads="1"/>
            </p:cNvSpPr>
            <p:nvPr/>
          </p:nvSpPr>
          <p:spPr bwMode="auto">
            <a:xfrm>
              <a:off x="539552" y="4275693"/>
              <a:ext cx="611560" cy="4308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9pPr>
            </a:lstStyle>
            <a:p>
              <a:pPr algn="just" eaLnBrk="1" hangingPunct="1"/>
              <a:r>
                <a:rPr lang="ru-RU" altLang="ru-RU" sz="2200">
                  <a:latin typeface="Times New Roman" pitchFamily="18" charset="0"/>
                  <a:cs typeface="Times New Roman" pitchFamily="18" charset="0"/>
                </a:rPr>
                <a:t>где </a:t>
              </a:r>
            </a:p>
          </p:txBody>
        </p:sp>
        <p:graphicFrame>
          <p:nvGraphicFramePr>
            <p:cNvPr id="37896" name="Объект 8"/>
            <p:cNvGraphicFramePr>
              <a:graphicFrameLocks noChangeAspect="1"/>
            </p:cNvGraphicFramePr>
            <p:nvPr/>
          </p:nvGraphicFramePr>
          <p:xfrm>
            <a:off x="363186" y="4775110"/>
            <a:ext cx="945146" cy="533159"/>
          </p:xfrm>
          <a:graphic>
            <a:graphicData uri="http://schemas.openxmlformats.org/presentationml/2006/ole">
              <p:oleObj spid="_x0000_s2051" name="Формула" r:id="rId4" imgW="673100" imgH="419100" progId="Equation.3">
                <p:embed/>
              </p:oleObj>
            </a:graphicData>
          </a:graphic>
        </p:graphicFrame>
        <p:sp>
          <p:nvSpPr>
            <p:cNvPr id="37897" name="Rectangle 7"/>
            <p:cNvSpPr>
              <a:spLocks noChangeArrowheads="1"/>
            </p:cNvSpPr>
            <p:nvPr/>
          </p:nvSpPr>
          <p:spPr bwMode="auto">
            <a:xfrm>
              <a:off x="1259632" y="4792796"/>
              <a:ext cx="7056784" cy="11079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eaLnBrk="0" hangingPunct="0">
                <a:tabLst>
                  <a:tab pos="114300" algn="l"/>
                  <a:tab pos="228600" algn="l"/>
                </a:tabLst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1pPr>
              <a:lvl2pPr marL="742950" indent="-285750" eaLnBrk="0" hangingPunct="0">
                <a:tabLst>
                  <a:tab pos="114300" algn="l"/>
                  <a:tab pos="228600" algn="l"/>
                </a:tabLst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2pPr>
              <a:lvl3pPr marL="1143000" indent="-228600" eaLnBrk="0" hangingPunct="0">
                <a:tabLst>
                  <a:tab pos="114300" algn="l"/>
                  <a:tab pos="228600" algn="l"/>
                </a:tabLst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3pPr>
              <a:lvl4pPr marL="1600200" indent="-228600" eaLnBrk="0" hangingPunct="0">
                <a:tabLst>
                  <a:tab pos="114300" algn="l"/>
                  <a:tab pos="228600" algn="l"/>
                </a:tabLst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4pPr>
              <a:lvl5pPr marL="2057400" indent="-228600" eaLnBrk="0" hangingPunct="0">
                <a:tabLst>
                  <a:tab pos="114300" algn="l"/>
                  <a:tab pos="228600" algn="l"/>
                </a:tabLst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" algn="l"/>
                  <a:tab pos="228600" algn="l"/>
                </a:tabLst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" algn="l"/>
                  <a:tab pos="228600" algn="l"/>
                </a:tabLst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" algn="l"/>
                  <a:tab pos="228600" algn="l"/>
                </a:tabLst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" algn="l"/>
                  <a:tab pos="228600" algn="l"/>
                </a:tabLst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9pPr>
            </a:lstStyle>
            <a:p>
              <a:pPr algn="just" eaLnBrk="1" hangingPunct="1"/>
              <a:r>
                <a:rPr lang="ru-RU" altLang="ru-RU" sz="220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altLang="ru-RU" sz="2200" b="1">
                  <a:latin typeface="Times New Roman" pitchFamily="18" charset="0"/>
                  <a:cs typeface="Times New Roman" pitchFamily="18" charset="0"/>
                </a:rPr>
                <a:t>–</a:t>
              </a:r>
              <a:r>
                <a:rPr lang="ru-RU" altLang="ru-RU" sz="2200">
                  <a:latin typeface="Times New Roman" pitchFamily="18" charset="0"/>
                  <a:cs typeface="Times New Roman" pitchFamily="18" charset="0"/>
                </a:rPr>
                <a:t> мультипликатор расходов в закрытой экономике с учетом налоговой функции;</a:t>
              </a:r>
            </a:p>
            <a:p>
              <a:pPr algn="just"/>
              <a:r>
                <a:rPr lang="ru-RU" altLang="ru-RU" sz="2200" i="1">
                  <a:latin typeface="Times New Roman" pitchFamily="18" charset="0"/>
                  <a:cs typeface="Times New Roman" pitchFamily="18" charset="0"/>
                </a:rPr>
                <a:t> t </a:t>
              </a:r>
              <a:r>
                <a:rPr lang="ru-RU" altLang="ru-RU" sz="2200" b="1" i="1">
                  <a:latin typeface="Times New Roman" pitchFamily="18" charset="0"/>
                  <a:cs typeface="Times New Roman" pitchFamily="18" charset="0"/>
                </a:rPr>
                <a:t>–</a:t>
              </a:r>
              <a:r>
                <a:rPr lang="ru-RU" altLang="ru-RU" sz="2200">
                  <a:latin typeface="Times New Roman" pitchFamily="18" charset="0"/>
                  <a:cs typeface="Times New Roman" pitchFamily="18" charset="0"/>
                </a:rPr>
                <a:t> предельная налоговая ставка.</a:t>
              </a:r>
            </a:p>
          </p:txBody>
        </p: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79273" y="0"/>
            <a:ext cx="8970818" cy="1325563"/>
          </a:xfrm>
        </p:spPr>
        <p:txBody>
          <a:bodyPr/>
          <a:lstStyle/>
          <a:p>
            <a:r>
              <a:rPr lang="ru-RU" altLang="ru-RU" b="1" i="1" dirty="0" smtClean="0">
                <a:solidFill>
                  <a:srgbClr val="6E84B4"/>
                </a:solidFill>
                <a:latin typeface="Times New Roman" pitchFamily="18" charset="0"/>
                <a:cs typeface="Times New Roman" pitchFamily="18" charset="0"/>
              </a:rPr>
              <a:t>Предельная налоговая ставка</a:t>
            </a:r>
            <a:r>
              <a:rPr lang="ru-RU" altLang="ru-RU" dirty="0" smtClean="0">
                <a:solidFill>
                  <a:srgbClr val="6E84B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altLang="ru-RU" dirty="0" smtClean="0">
              <a:solidFill>
                <a:srgbClr val="6E84B4"/>
              </a:solidFill>
            </a:endParaRPr>
          </a:p>
        </p:txBody>
      </p:sp>
      <p:sp>
        <p:nvSpPr>
          <p:cNvPr id="38915" name="Прямоугольник 2"/>
          <p:cNvSpPr>
            <a:spLocks noChangeArrowheads="1"/>
          </p:cNvSpPr>
          <p:nvPr/>
        </p:nvSpPr>
        <p:spPr bwMode="auto">
          <a:xfrm>
            <a:off x="924983" y="1501920"/>
            <a:ext cx="10657417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14300" algn="l"/>
                <a:tab pos="228600" algn="l"/>
              </a:tabLs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1pPr>
            <a:lvl2pPr marL="742950" indent="-285750" eaLnBrk="0" hangingPunct="0">
              <a:tabLst>
                <a:tab pos="114300" algn="l"/>
                <a:tab pos="228600" algn="l"/>
              </a:tabLs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2pPr>
            <a:lvl3pPr marL="1143000" indent="-228600" eaLnBrk="0" hangingPunct="0">
              <a:tabLst>
                <a:tab pos="114300" algn="l"/>
                <a:tab pos="228600" algn="l"/>
              </a:tabLs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3pPr>
            <a:lvl4pPr marL="1600200" indent="-228600" eaLnBrk="0" hangingPunct="0">
              <a:tabLst>
                <a:tab pos="114300" algn="l"/>
                <a:tab pos="228600" algn="l"/>
              </a:tabLs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4pPr>
            <a:lvl5pPr marL="2057400" indent="-228600" eaLnBrk="0" hangingPunct="0">
              <a:tabLst>
                <a:tab pos="114300" algn="l"/>
                <a:tab pos="228600" algn="l"/>
              </a:tabLs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  <a:tab pos="228600" algn="l"/>
              </a:tabLs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  <a:tab pos="228600" algn="l"/>
              </a:tabLs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  <a:tab pos="228600" algn="l"/>
              </a:tabLs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  <a:tab pos="228600" algn="l"/>
              </a:tabLs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9pPr>
          </a:lstStyle>
          <a:p>
            <a:pPr algn="just" eaLnBrk="1" hangingPunct="1"/>
            <a:r>
              <a:rPr lang="ru-RU" altLang="ru-RU" sz="3200" dirty="0">
                <a:latin typeface="Times New Roman" pitchFamily="18" charset="0"/>
                <a:cs typeface="Times New Roman" pitchFamily="18" charset="0"/>
              </a:rPr>
              <a:t>Это соотношение между приростом суммы вносимого налога и приростом дохода:</a:t>
            </a:r>
          </a:p>
        </p:txBody>
      </p:sp>
      <p:sp>
        <p:nvSpPr>
          <p:cNvPr id="38916" name="Rectangle 2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38917" name="Объект 4"/>
          <p:cNvGraphicFramePr>
            <a:graphicFrameLocks noChangeAspect="1"/>
          </p:cNvGraphicFramePr>
          <p:nvPr/>
        </p:nvGraphicFramePr>
        <p:xfrm>
          <a:off x="4078818" y="2852738"/>
          <a:ext cx="3458633" cy="1504950"/>
        </p:xfrm>
        <a:graphic>
          <a:graphicData uri="http://schemas.openxmlformats.org/presentationml/2006/ole">
            <p:oleObj spid="_x0000_s3074" name="Формула" r:id="rId3" imgW="469696" imgH="393529" progId="Equation.3">
              <p:embed/>
            </p:oleObj>
          </a:graphicData>
        </a:graphic>
      </p:graphicFrame>
      <p:sp>
        <p:nvSpPr>
          <p:cNvPr id="38918" name="Прямоугольник 5"/>
          <p:cNvSpPr>
            <a:spLocks noChangeArrowheads="1"/>
          </p:cNvSpPr>
          <p:nvPr/>
        </p:nvSpPr>
        <p:spPr bwMode="auto">
          <a:xfrm>
            <a:off x="1775885" y="4941889"/>
            <a:ext cx="8544983" cy="1106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14300" algn="l"/>
                <a:tab pos="228600" algn="l"/>
              </a:tabLs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1pPr>
            <a:lvl2pPr marL="742950" indent="-285750" eaLnBrk="0" hangingPunct="0">
              <a:tabLst>
                <a:tab pos="114300" algn="l"/>
                <a:tab pos="228600" algn="l"/>
              </a:tabLs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2pPr>
            <a:lvl3pPr marL="1143000" indent="-228600" eaLnBrk="0" hangingPunct="0">
              <a:tabLst>
                <a:tab pos="114300" algn="l"/>
                <a:tab pos="228600" algn="l"/>
              </a:tabLs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3pPr>
            <a:lvl4pPr marL="1600200" indent="-228600" eaLnBrk="0" hangingPunct="0">
              <a:tabLst>
                <a:tab pos="114300" algn="l"/>
                <a:tab pos="228600" algn="l"/>
              </a:tabLs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4pPr>
            <a:lvl5pPr marL="2057400" indent="-228600" eaLnBrk="0" hangingPunct="0">
              <a:tabLst>
                <a:tab pos="114300" algn="l"/>
                <a:tab pos="228600" algn="l"/>
              </a:tabLs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  <a:tab pos="228600" algn="l"/>
              </a:tabLs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  <a:tab pos="228600" algn="l"/>
              </a:tabLs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  <a:tab pos="228600" algn="l"/>
              </a:tabLs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  <a:tab pos="228600" algn="l"/>
              </a:tabLs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9pPr>
          </a:lstStyle>
          <a:p>
            <a:pPr algn="just" eaLnBrk="1" hangingPunct="1"/>
            <a:r>
              <a:rPr lang="ru-RU" altLang="ru-RU" sz="2200">
                <a:latin typeface="Times New Roman" pitchFamily="18" charset="0"/>
                <a:cs typeface="Times New Roman" pitchFamily="18" charset="0"/>
              </a:rPr>
              <a:t>где </a:t>
            </a:r>
            <a:r>
              <a:rPr lang="ru-RU" altLang="ru-RU" sz="2200" i="1">
                <a:latin typeface="Times New Roman" pitchFamily="18" charset="0"/>
                <a:cs typeface="Times New Roman" pitchFamily="18" charset="0"/>
              </a:rPr>
              <a:t>t – </a:t>
            </a:r>
            <a:r>
              <a:rPr lang="ru-RU" altLang="ru-RU" sz="2200">
                <a:latin typeface="Times New Roman" pitchFamily="18" charset="0"/>
                <a:cs typeface="Times New Roman" pitchFamily="18" charset="0"/>
              </a:rPr>
              <a:t>предельная ставка налогообложения;</a:t>
            </a:r>
          </a:p>
          <a:p>
            <a:pPr algn="just" eaLnBrk="1" hangingPunct="1"/>
            <a:r>
              <a:rPr lang="ru-RU" altLang="ru-RU" sz="220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altLang="ru-RU" sz="2200" i="1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n-US" altLang="ru-RU" sz="2200" i="1"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ru-RU" altLang="ru-RU" sz="2200" i="1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altLang="ru-RU" sz="2200">
                <a:latin typeface="Times New Roman" pitchFamily="18" charset="0"/>
                <a:cs typeface="Times New Roman" pitchFamily="18" charset="0"/>
              </a:rPr>
              <a:t>прирост суммы вносимого налога;</a:t>
            </a:r>
          </a:p>
          <a:p>
            <a:pPr algn="just" eaLnBrk="1" hangingPunct="1"/>
            <a:r>
              <a:rPr lang="ru-RU" altLang="ru-RU" sz="2200" i="1">
                <a:latin typeface="Times New Roman" pitchFamily="18" charset="0"/>
                <a:cs typeface="Times New Roman" pitchFamily="18" charset="0"/>
              </a:rPr>
              <a:t>      Δ</a:t>
            </a:r>
            <a:r>
              <a:rPr lang="en-US" altLang="ru-RU" sz="2200" i="1">
                <a:latin typeface="Times New Roman" pitchFamily="18" charset="0"/>
                <a:cs typeface="Times New Roman" pitchFamily="18" charset="0"/>
              </a:rPr>
              <a:t>Y </a:t>
            </a:r>
            <a:r>
              <a:rPr lang="ru-RU" altLang="ru-RU" sz="2200">
                <a:latin typeface="Times New Roman" pitchFamily="18" charset="0"/>
                <a:cs typeface="Times New Roman" pitchFamily="18" charset="0"/>
              </a:rPr>
              <a:t>– прирост дохода.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Заголовок 1"/>
          <p:cNvSpPr>
            <a:spLocks noGrp="1"/>
          </p:cNvSpPr>
          <p:nvPr>
            <p:ph type="title"/>
          </p:nvPr>
        </p:nvSpPr>
        <p:spPr>
          <a:xfrm>
            <a:off x="2029691" y="180254"/>
            <a:ext cx="10515600" cy="1325563"/>
          </a:xfrm>
        </p:spPr>
        <p:txBody>
          <a:bodyPr/>
          <a:lstStyle/>
          <a:p>
            <a:pPr algn="ctr">
              <a:lnSpc>
                <a:spcPts val="3100"/>
              </a:lnSpc>
            </a:pPr>
            <a:r>
              <a:rPr lang="ru-RU" altLang="ru-RU" sz="3200" dirty="0" smtClean="0">
                <a:latin typeface="Times New Roman" pitchFamily="18" charset="0"/>
                <a:cs typeface="Times New Roman" pitchFamily="18" charset="0"/>
              </a:rPr>
              <a:t>В открытой экономике величина мультипликатора госрасходов находится при помощи системы уравнений:</a:t>
            </a:r>
            <a:endParaRPr lang="ru-RU" altLang="ru-RU" sz="3200" dirty="0" smtClean="0"/>
          </a:p>
        </p:txBody>
      </p:sp>
      <p:sp>
        <p:nvSpPr>
          <p:cNvPr id="39939" name="Rectangle 2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grpSp>
        <p:nvGrpSpPr>
          <p:cNvPr id="2" name="Группа 8"/>
          <p:cNvGrpSpPr>
            <a:grpSpLocks/>
          </p:cNvGrpSpPr>
          <p:nvPr/>
        </p:nvGrpSpPr>
        <p:grpSpPr bwMode="auto">
          <a:xfrm>
            <a:off x="425451" y="1928814"/>
            <a:ext cx="2827252" cy="1368425"/>
            <a:chOff x="318420" y="1929390"/>
            <a:chExt cx="2121149" cy="1368152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587240" y="1967136"/>
              <a:ext cx="1852329" cy="430801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2200" i="1" dirty="0">
                  <a:latin typeface="Times New Roman"/>
                  <a:ea typeface="Times New Roman"/>
                </a:rPr>
                <a:t>Y = </a:t>
              </a:r>
              <a:r>
                <a:rPr lang="en-US" sz="2200" i="1" dirty="0">
                  <a:latin typeface="Times New Roman"/>
                  <a:ea typeface="Times New Roman"/>
                </a:rPr>
                <a:t>C</a:t>
              </a:r>
              <a:r>
                <a:rPr lang="ru-RU" sz="2200" i="1" dirty="0">
                  <a:latin typeface="Times New Roman"/>
                  <a:ea typeface="Times New Roman"/>
                </a:rPr>
                <a:t> + </a:t>
              </a:r>
              <a:r>
                <a:rPr lang="en-US" sz="2200" i="1" dirty="0">
                  <a:latin typeface="Times New Roman"/>
                  <a:ea typeface="Times New Roman"/>
                </a:rPr>
                <a:t>I</a:t>
              </a:r>
              <a:r>
                <a:rPr lang="ru-RU" sz="2200" i="1" dirty="0">
                  <a:latin typeface="Times New Roman"/>
                  <a:ea typeface="Times New Roman"/>
                </a:rPr>
                <a:t> + </a:t>
              </a:r>
              <a:r>
                <a:rPr lang="en-US" sz="2200" i="1" dirty="0">
                  <a:latin typeface="Times New Roman"/>
                  <a:ea typeface="Times New Roman"/>
                </a:rPr>
                <a:t>G</a:t>
              </a:r>
              <a:r>
                <a:rPr lang="ru-RU" sz="2200" i="1" dirty="0">
                  <a:latin typeface="Times New Roman"/>
                  <a:ea typeface="Times New Roman"/>
                </a:rPr>
                <a:t> + </a:t>
              </a:r>
              <a:r>
                <a:rPr lang="en-US" sz="2200" i="1" dirty="0">
                  <a:latin typeface="Times New Roman"/>
                  <a:ea typeface="Times New Roman"/>
                </a:rPr>
                <a:t>X</a:t>
              </a:r>
              <a:r>
                <a:rPr lang="en-US" sz="2200" i="1" baseline="-25000" dirty="0">
                  <a:latin typeface="Times New Roman"/>
                  <a:ea typeface="Times New Roman"/>
                </a:rPr>
                <a:t>n </a:t>
              </a:r>
              <a:endParaRPr lang="ru-RU" sz="2200" dirty="0"/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586828" y="2398023"/>
              <a:ext cx="1730861" cy="430801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ru-RU" altLang="ru-RU" sz="2200" i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С = a + b (1 – </a:t>
              </a:r>
              <a:r>
                <a:rPr lang="en-US" altLang="ru-RU" sz="2200" i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ru-RU" altLang="ru-RU" sz="2200" i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)</a:t>
              </a:r>
              <a:r>
                <a:rPr lang="en-US" altLang="ru-RU" sz="2200" i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Y </a:t>
              </a:r>
              <a:endParaRPr lang="ru-RU" altLang="ru-RU" sz="2200">
                <a:solidFill>
                  <a:srgbClr val="000000"/>
                </a:solidFill>
                <a:latin typeface="Calibri" pitchFamily="34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612040" y="2828910"/>
              <a:ext cx="1335187" cy="430801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ru-RU" altLang="ru-RU" sz="2200" i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ru-RU" sz="2200" i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lang="en-US" altLang="ru-RU" sz="2200" i="1" baseline="-250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n </a:t>
              </a:r>
              <a:r>
                <a:rPr lang="ru-RU" altLang="ru-RU" sz="2200" i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= g – m´Y </a:t>
              </a:r>
              <a:endParaRPr lang="ru-RU" altLang="ru-RU" sz="2200">
                <a:solidFill>
                  <a:srgbClr val="000000"/>
                </a:solidFill>
                <a:latin typeface="Calibri" pitchFamily="34" charset="0"/>
              </a:endParaRPr>
            </a:p>
          </p:txBody>
        </p:sp>
        <p:sp>
          <p:nvSpPr>
            <p:cNvPr id="8" name="Левая фигурная скобка 7"/>
            <p:cNvSpPr/>
            <p:nvPr/>
          </p:nvSpPr>
          <p:spPr>
            <a:xfrm>
              <a:off x="318420" y="1929390"/>
              <a:ext cx="293785" cy="1368152"/>
            </a:xfrm>
            <a:prstGeom prst="leftBrace">
              <a:avLst>
                <a:gd name="adj1" fmla="val 8333"/>
                <a:gd name="adj2" fmla="val 52228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</p:grpSp>
      <p:sp>
        <p:nvSpPr>
          <p:cNvPr id="39941" name="Прямоугольник 9"/>
          <p:cNvSpPr>
            <a:spLocks noChangeArrowheads="1"/>
          </p:cNvSpPr>
          <p:nvPr/>
        </p:nvSpPr>
        <p:spPr bwMode="auto">
          <a:xfrm>
            <a:off x="4368800" y="1968500"/>
            <a:ext cx="549919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14300" algn="l"/>
                <a:tab pos="228600" algn="l"/>
              </a:tabLs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1pPr>
            <a:lvl2pPr marL="742950" indent="-285750" eaLnBrk="0" hangingPunct="0">
              <a:tabLst>
                <a:tab pos="114300" algn="l"/>
                <a:tab pos="228600" algn="l"/>
              </a:tabLs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2pPr>
            <a:lvl3pPr marL="1143000" indent="-228600" eaLnBrk="0" hangingPunct="0">
              <a:tabLst>
                <a:tab pos="114300" algn="l"/>
                <a:tab pos="228600" algn="l"/>
              </a:tabLs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3pPr>
            <a:lvl4pPr marL="1600200" indent="-228600" eaLnBrk="0" hangingPunct="0">
              <a:tabLst>
                <a:tab pos="114300" algn="l"/>
                <a:tab pos="228600" algn="l"/>
              </a:tabLs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4pPr>
            <a:lvl5pPr marL="2057400" indent="-228600" eaLnBrk="0" hangingPunct="0">
              <a:tabLst>
                <a:tab pos="114300" algn="l"/>
                <a:tab pos="228600" algn="l"/>
              </a:tabLs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  <a:tab pos="228600" algn="l"/>
              </a:tabLs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  <a:tab pos="228600" algn="l"/>
              </a:tabLs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  <a:tab pos="228600" algn="l"/>
              </a:tabLs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  <a:tab pos="228600" algn="l"/>
              </a:tabLs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9pPr>
          </a:lstStyle>
          <a:p>
            <a:pPr algn="just" eaLnBrk="1" hangingPunct="1"/>
            <a:r>
              <a:rPr lang="ru-RU" altLang="ru-RU" sz="2200" dirty="0">
                <a:latin typeface="Times New Roman" pitchFamily="18" charset="0"/>
                <a:cs typeface="Times New Roman" pitchFamily="18" charset="0"/>
              </a:rPr>
              <a:t>– основное макроэкономическое тождество;</a:t>
            </a:r>
          </a:p>
        </p:txBody>
      </p:sp>
      <p:sp>
        <p:nvSpPr>
          <p:cNvPr id="39942" name="Прямоугольник 10"/>
          <p:cNvSpPr>
            <a:spLocks noChangeArrowheads="1"/>
          </p:cNvSpPr>
          <p:nvPr/>
        </p:nvSpPr>
        <p:spPr bwMode="auto">
          <a:xfrm>
            <a:off x="4368800" y="2405063"/>
            <a:ext cx="3589059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14300" algn="l"/>
                <a:tab pos="228600" algn="l"/>
              </a:tabLs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1pPr>
            <a:lvl2pPr marL="742950" indent="-285750" eaLnBrk="0" hangingPunct="0">
              <a:tabLst>
                <a:tab pos="114300" algn="l"/>
                <a:tab pos="228600" algn="l"/>
              </a:tabLs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2pPr>
            <a:lvl3pPr marL="1143000" indent="-228600" eaLnBrk="0" hangingPunct="0">
              <a:tabLst>
                <a:tab pos="114300" algn="l"/>
                <a:tab pos="228600" algn="l"/>
              </a:tabLs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3pPr>
            <a:lvl4pPr marL="1600200" indent="-228600" eaLnBrk="0" hangingPunct="0">
              <a:tabLst>
                <a:tab pos="114300" algn="l"/>
                <a:tab pos="228600" algn="l"/>
              </a:tabLs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4pPr>
            <a:lvl5pPr marL="2057400" indent="-228600" eaLnBrk="0" hangingPunct="0">
              <a:tabLst>
                <a:tab pos="114300" algn="l"/>
                <a:tab pos="228600" algn="l"/>
              </a:tabLs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  <a:tab pos="228600" algn="l"/>
              </a:tabLs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  <a:tab pos="228600" algn="l"/>
              </a:tabLs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  <a:tab pos="228600" algn="l"/>
              </a:tabLs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  <a:tab pos="228600" algn="l"/>
              </a:tabLs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9pPr>
          </a:lstStyle>
          <a:p>
            <a:pPr algn="just" eaLnBrk="1" hangingPunct="1"/>
            <a:r>
              <a:rPr lang="ru-RU" altLang="ru-RU" sz="2200" i="1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altLang="ru-RU" sz="2200">
                <a:latin typeface="Times New Roman" pitchFamily="18" charset="0"/>
                <a:cs typeface="Times New Roman" pitchFamily="18" charset="0"/>
              </a:rPr>
              <a:t>потребительская функция;</a:t>
            </a:r>
          </a:p>
        </p:txBody>
      </p:sp>
      <p:sp>
        <p:nvSpPr>
          <p:cNvPr id="39943" name="Прямоугольник 11"/>
          <p:cNvSpPr>
            <a:spLocks noChangeArrowheads="1"/>
          </p:cNvSpPr>
          <p:nvPr/>
        </p:nvSpPr>
        <p:spPr bwMode="auto">
          <a:xfrm>
            <a:off x="4368801" y="2903538"/>
            <a:ext cx="363163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2200" i="1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altLang="ru-RU" sz="2200">
                <a:latin typeface="Times New Roman" pitchFamily="18" charset="0"/>
                <a:cs typeface="Times New Roman" pitchFamily="18" charset="0"/>
              </a:rPr>
              <a:t>функция чистого экспорта.</a:t>
            </a:r>
            <a:endParaRPr lang="ru-RU" altLang="ru-RU" sz="2200"/>
          </a:p>
        </p:txBody>
      </p:sp>
      <p:sp>
        <p:nvSpPr>
          <p:cNvPr id="13" name="Стрелка вправо 12"/>
          <p:cNvSpPr/>
          <p:nvPr/>
        </p:nvSpPr>
        <p:spPr>
          <a:xfrm>
            <a:off x="1607402" y="4293096"/>
            <a:ext cx="1704289" cy="360040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9947" name="Rectangle 5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39948" name="Объект 14"/>
          <p:cNvGraphicFramePr>
            <a:graphicFrameLocks noChangeAspect="1"/>
          </p:cNvGraphicFramePr>
          <p:nvPr/>
        </p:nvGraphicFramePr>
        <p:xfrm>
          <a:off x="4785785" y="3859214"/>
          <a:ext cx="6496049" cy="936625"/>
        </p:xfrm>
        <a:graphic>
          <a:graphicData uri="http://schemas.openxmlformats.org/presentationml/2006/ole">
            <p:oleObj spid="_x0000_s4098" name="Формула" r:id="rId3" imgW="2184400" imgH="419100" progId="Equation.3">
              <p:embed/>
            </p:oleObj>
          </a:graphicData>
        </a:graphic>
      </p:graphicFrame>
      <p:sp>
        <p:nvSpPr>
          <p:cNvPr id="39949" name="Rectangle 7"/>
          <p:cNvSpPr>
            <a:spLocks noChangeArrowheads="1"/>
          </p:cNvSpPr>
          <p:nvPr/>
        </p:nvSpPr>
        <p:spPr bwMode="auto">
          <a:xfrm>
            <a:off x="541868" y="4670425"/>
            <a:ext cx="1107017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9pPr>
          </a:lstStyle>
          <a:p>
            <a:pPr algn="just" eaLnBrk="1" hangingPunct="1"/>
            <a:r>
              <a:rPr lang="ru-RU" altLang="ru-RU" sz="2200">
                <a:latin typeface="Times New Roman" pitchFamily="18" charset="0"/>
                <a:cs typeface="Times New Roman" pitchFamily="18" charset="0"/>
              </a:rPr>
              <a:t>где </a:t>
            </a:r>
          </a:p>
        </p:txBody>
      </p:sp>
      <p:graphicFrame>
        <p:nvGraphicFramePr>
          <p:cNvPr id="39950" name="Объект 16"/>
          <p:cNvGraphicFramePr>
            <a:graphicFrameLocks noChangeAspect="1"/>
          </p:cNvGraphicFramePr>
          <p:nvPr/>
        </p:nvGraphicFramePr>
        <p:xfrm>
          <a:off x="939801" y="5094289"/>
          <a:ext cx="1699684" cy="600075"/>
        </p:xfrm>
        <a:graphic>
          <a:graphicData uri="http://schemas.openxmlformats.org/presentationml/2006/ole">
            <p:oleObj spid="_x0000_s4099" name="Формула" r:id="rId4" imgW="965200" imgH="419100" progId="Equation.3">
              <p:embed/>
            </p:oleObj>
          </a:graphicData>
        </a:graphic>
      </p:graphicFrame>
      <p:sp>
        <p:nvSpPr>
          <p:cNvPr id="39951" name="Rectangle 8"/>
          <p:cNvSpPr>
            <a:spLocks noChangeArrowheads="1"/>
          </p:cNvSpPr>
          <p:nvPr/>
        </p:nvSpPr>
        <p:spPr bwMode="auto">
          <a:xfrm>
            <a:off x="2639485" y="5060951"/>
            <a:ext cx="8961967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114300" algn="l"/>
                <a:tab pos="228600" algn="l"/>
              </a:tabLs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1pPr>
            <a:lvl2pPr marL="742950" indent="-285750" eaLnBrk="0" hangingPunct="0">
              <a:tabLst>
                <a:tab pos="114300" algn="l"/>
                <a:tab pos="228600" algn="l"/>
              </a:tabLs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2pPr>
            <a:lvl3pPr marL="1143000" indent="-228600" eaLnBrk="0" hangingPunct="0">
              <a:tabLst>
                <a:tab pos="114300" algn="l"/>
                <a:tab pos="228600" algn="l"/>
              </a:tabLs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3pPr>
            <a:lvl4pPr marL="1600200" indent="-228600" eaLnBrk="0" hangingPunct="0">
              <a:tabLst>
                <a:tab pos="114300" algn="l"/>
                <a:tab pos="228600" algn="l"/>
              </a:tabLs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4pPr>
            <a:lvl5pPr marL="2057400" indent="-228600" eaLnBrk="0" hangingPunct="0">
              <a:tabLst>
                <a:tab pos="114300" algn="l"/>
                <a:tab pos="228600" algn="l"/>
              </a:tabLs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  <a:tab pos="228600" algn="l"/>
              </a:tabLs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  <a:tab pos="228600" algn="l"/>
              </a:tabLs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  <a:tab pos="228600" algn="l"/>
              </a:tabLs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  <a:tab pos="228600" algn="l"/>
              </a:tabLs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9pPr>
          </a:lstStyle>
          <a:p>
            <a:pPr algn="just" eaLnBrk="1" hangingPunct="1"/>
            <a:r>
              <a:rPr lang="ru-RU" altLang="ru-RU" sz="2200">
                <a:latin typeface="Times New Roman" pitchFamily="18" charset="0"/>
                <a:cs typeface="Times New Roman" pitchFamily="18" charset="0"/>
              </a:rPr>
              <a:t>– мультипликатор государственных расходов в открытой экономике;</a:t>
            </a:r>
          </a:p>
          <a:p>
            <a:pPr algn="just"/>
            <a:r>
              <a:rPr lang="ru-RU" altLang="ru-RU" sz="2200">
                <a:latin typeface="Times New Roman" pitchFamily="18" charset="0"/>
                <a:cs typeface="Times New Roman" pitchFamily="18" charset="0"/>
              </a:rPr>
              <a:t>– предельная склонность к импортированию.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1293285" y="5756276"/>
            <a:ext cx="553357" cy="430887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2200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m´ </a:t>
            </a:r>
            <a:endParaRPr lang="ru-RU" alt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6435" y="188913"/>
            <a:ext cx="5011497" cy="990600"/>
          </a:xfrm>
        </p:spPr>
        <p:txBody>
          <a:bodyPr/>
          <a:lstStyle/>
          <a:p>
            <a:pPr>
              <a:defRPr/>
            </a:pP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 № 5.</a:t>
            </a:r>
            <a:endParaRPr lang="ru-RU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07534" y="2044700"/>
            <a:ext cx="10657417" cy="2122488"/>
          </a:xfrm>
          <a:prstGeom prst="rect">
            <a:avLst/>
          </a:prstGeom>
        </p:spPr>
        <p:txBody>
          <a:bodyPr>
            <a:spAutoFit/>
          </a:bodyPr>
          <a:lstStyle>
            <a:lvl1pPr eaLnBrk="0" hangingPunct="0">
              <a:tabLst>
                <a:tab pos="114300" algn="l"/>
                <a:tab pos="228600" algn="l"/>
              </a:tabLs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1pPr>
            <a:lvl2pPr marL="742950" indent="-285750" eaLnBrk="0" hangingPunct="0">
              <a:tabLst>
                <a:tab pos="114300" algn="l"/>
                <a:tab pos="228600" algn="l"/>
              </a:tabLs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2pPr>
            <a:lvl3pPr marL="1143000" indent="-228600" eaLnBrk="0" hangingPunct="0">
              <a:tabLst>
                <a:tab pos="114300" algn="l"/>
                <a:tab pos="228600" algn="l"/>
              </a:tabLs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3pPr>
            <a:lvl4pPr marL="1600200" indent="-228600" eaLnBrk="0" hangingPunct="0">
              <a:tabLst>
                <a:tab pos="114300" algn="l"/>
                <a:tab pos="228600" algn="l"/>
              </a:tabLs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4pPr>
            <a:lvl5pPr marL="2057400" indent="-228600" eaLnBrk="0" hangingPunct="0">
              <a:tabLst>
                <a:tab pos="114300" algn="l"/>
                <a:tab pos="228600" algn="l"/>
              </a:tabLs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  <a:tab pos="228600" algn="l"/>
              </a:tabLs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  <a:tab pos="228600" algn="l"/>
              </a:tabLs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  <a:tab pos="228600" algn="l"/>
              </a:tabLs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  <a:tab pos="228600" algn="l"/>
              </a:tabLs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sz="4400" b="1" dirty="0">
                <a:solidFill>
                  <a:srgbClr val="E75C01"/>
                </a:solidFill>
                <a:latin typeface="Times New Roman" pitchFamily="18" charset="0"/>
                <a:cs typeface="Times New Roman" pitchFamily="18" charset="0"/>
              </a:rPr>
              <a:t>Налоговый мультипликатор. Мультипликатор сбалансированного бюджета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="" xmlns:a16="http://schemas.microsoft.com/office/drawing/2014/main" id="{DBA90E0A-4F85-4670-B4C6-5290F4D6B0DD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67" r="267"/>
          <a:stretch>
            <a:fillRect/>
          </a:stretch>
        </p:blipFill>
        <p:spPr/>
      </p:pic>
      <p:sp>
        <p:nvSpPr>
          <p:cNvPr id="3" name="Заголовок 2">
            <a:extLst>
              <a:ext uri="{FF2B5EF4-FFF2-40B4-BE49-F238E27FC236}">
                <a16:creationId xmlns="" xmlns:a16="http://schemas.microsoft.com/office/drawing/2014/main" id="{7CA58A90-8350-08A5-ECF9-248EF7FC86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sz="3200" dirty="0" smtClean="0"/>
              <a:t>1 </a:t>
            </a:r>
            <a:r>
              <a:rPr lang="ru-RU" altLang="ru-RU" sz="32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Times New Roman" pitchFamily="18" charset="0"/>
              </a:rPr>
              <a:t>Бюджетно-налоговая политика и её инструменты </a:t>
            </a:r>
            <a:r>
              <a:rPr lang="ru-RU" altLang="ru-RU" sz="3200" dirty="0" smtClean="0"/>
              <a:t/>
            </a:r>
            <a:br>
              <a:rPr lang="ru-RU" altLang="ru-RU" sz="3200" dirty="0" smtClean="0"/>
            </a:br>
            <a:r>
              <a:rPr lang="ru-RU" sz="3200" dirty="0"/>
              <a:t/>
            </a:r>
            <a:br>
              <a:rPr lang="ru-RU" sz="3200" dirty="0"/>
            </a:br>
            <a:endParaRPr lang="ru-RU" sz="3200" dirty="0">
              <a:solidFill>
                <a:schemeClr val="accent2"/>
              </a:solidFill>
            </a:endParaRPr>
          </a:p>
        </p:txBody>
      </p:sp>
      <p:pic>
        <p:nvPicPr>
          <p:cNvPr id="10" name="Рисунок 9">
            <a:extLst>
              <a:ext uri="{FF2B5EF4-FFF2-40B4-BE49-F238E27FC236}">
                <a16:creationId xmlns="" xmlns:a16="http://schemas.microsoft.com/office/drawing/2014/main" id="{979651C8-AD5E-ED7D-96C6-5E112270F6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2245" y="657225"/>
            <a:ext cx="4139543" cy="81083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197587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Налоги и их функции</a:t>
            </a:r>
            <a:endParaRPr lang="ru-RU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92152" y="1484313"/>
            <a:ext cx="11068049" cy="4031873"/>
          </a:xfrm>
          <a:prstGeom prst="rect">
            <a:avLst/>
          </a:prstGeom>
        </p:spPr>
        <p:txBody>
          <a:bodyPr>
            <a:spAutoFit/>
          </a:bodyPr>
          <a:lstStyle>
            <a:lvl1pPr indent="228600"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9pPr>
          </a:lstStyle>
          <a:p>
            <a:pPr algn="just" eaLnBrk="1" hangingPunct="1"/>
            <a:r>
              <a:rPr lang="ru-RU" altLang="ru-RU" sz="3200" dirty="0">
                <a:latin typeface="Times New Roman" pitchFamily="18" charset="0"/>
                <a:cs typeface="Times New Roman" pitchFamily="18" charset="0"/>
              </a:rPr>
              <a:t>Важнейшую часть доходов государственного бюджета составляют </a:t>
            </a:r>
            <a:r>
              <a:rPr lang="ru-RU" altLang="ru-RU" sz="3200" u="sng" dirty="0">
                <a:latin typeface="Times New Roman" pitchFamily="18" charset="0"/>
                <a:cs typeface="Times New Roman" pitchFamily="18" charset="0"/>
              </a:rPr>
              <a:t>налоги</a:t>
            </a:r>
            <a:r>
              <a:rPr lang="ru-RU" altLang="ru-RU" sz="32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altLang="ru-RU" sz="3200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 eaLnBrk="1" hangingPunct="1"/>
            <a:r>
              <a:rPr lang="ru-RU" altLang="ru-RU" sz="3200" b="1" i="1" dirty="0">
                <a:solidFill>
                  <a:srgbClr val="6E84B4"/>
                </a:solidFill>
                <a:latin typeface="Times New Roman" pitchFamily="18" charset="0"/>
                <a:cs typeface="Times New Roman" pitchFamily="18" charset="0"/>
              </a:rPr>
              <a:t>Фискальная функция</a:t>
            </a:r>
            <a:r>
              <a:rPr lang="ru-RU" altLang="ru-RU" sz="3200" b="1" dirty="0">
                <a:solidFill>
                  <a:srgbClr val="6E84B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3200" dirty="0">
                <a:latin typeface="Times New Roman" pitchFamily="18" charset="0"/>
                <a:cs typeface="Times New Roman" pitchFamily="18" charset="0"/>
              </a:rPr>
              <a:t>налогов означает, что с их помощью образуются государственные денежные фонды, создающие условия для функционирования государства.</a:t>
            </a:r>
          </a:p>
          <a:p>
            <a:pPr algn="just" eaLnBrk="1" hangingPunct="1"/>
            <a:r>
              <a:rPr lang="ru-RU" altLang="ru-RU" sz="3200" b="1" i="1" dirty="0">
                <a:solidFill>
                  <a:srgbClr val="6E84B4"/>
                </a:solidFill>
                <a:latin typeface="Times New Roman" pitchFamily="18" charset="0"/>
                <a:cs typeface="Times New Roman" pitchFamily="18" charset="0"/>
              </a:rPr>
              <a:t>Экономическая функция</a:t>
            </a:r>
            <a:r>
              <a:rPr lang="ru-RU" altLang="ru-RU" sz="3200" b="1" dirty="0">
                <a:solidFill>
                  <a:srgbClr val="6E84B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3200" dirty="0">
                <a:latin typeface="Times New Roman" pitchFamily="18" charset="0"/>
                <a:cs typeface="Times New Roman" pitchFamily="18" charset="0"/>
              </a:rPr>
              <a:t>налогов означает их использование для воздействия на экономику государства, прежде всего, через перераспределение национального дохода. 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93127" y="235672"/>
            <a:ext cx="8887692" cy="1325563"/>
          </a:xfrm>
        </p:spPr>
        <p:txBody>
          <a:bodyPr/>
          <a:lstStyle/>
          <a:p>
            <a:r>
              <a:rPr lang="ru-RU" altLang="ru-RU" dirty="0" smtClean="0">
                <a:solidFill>
                  <a:srgbClr val="6E84B4"/>
                </a:solidFill>
                <a:latin typeface="Times New Roman" pitchFamily="18" charset="0"/>
                <a:cs typeface="Times New Roman" pitchFamily="18" charset="0"/>
              </a:rPr>
              <a:t>Мультипликатор налогов</a:t>
            </a:r>
            <a:endParaRPr lang="ru-RU" altLang="ru-RU" dirty="0" smtClean="0">
              <a:solidFill>
                <a:srgbClr val="6E84B4"/>
              </a:solidFill>
            </a:endParaRPr>
          </a:p>
        </p:txBody>
      </p:sp>
      <p:sp>
        <p:nvSpPr>
          <p:cNvPr id="43011" name="Rectangle 2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43012" name="Объект 3"/>
          <p:cNvGraphicFramePr>
            <a:graphicFrameLocks noChangeAspect="1"/>
          </p:cNvGraphicFramePr>
          <p:nvPr/>
        </p:nvGraphicFramePr>
        <p:xfrm>
          <a:off x="2734734" y="1700214"/>
          <a:ext cx="7397751" cy="1944687"/>
        </p:xfrm>
        <a:graphic>
          <a:graphicData uri="http://schemas.openxmlformats.org/presentationml/2006/ole">
            <p:oleObj spid="_x0000_s5122" name="Формула" r:id="rId3" imgW="1117600" imgH="393700" progId="Equation.3">
              <p:embed/>
            </p:oleObj>
          </a:graphicData>
        </a:graphic>
      </p:graphicFrame>
      <p:grpSp>
        <p:nvGrpSpPr>
          <p:cNvPr id="3" name="Группа 7"/>
          <p:cNvGrpSpPr>
            <a:grpSpLocks/>
          </p:cNvGrpSpPr>
          <p:nvPr/>
        </p:nvGrpSpPr>
        <p:grpSpPr bwMode="auto">
          <a:xfrm>
            <a:off x="1039285" y="4643439"/>
            <a:ext cx="10113433" cy="815975"/>
            <a:chOff x="515656" y="4600791"/>
            <a:chExt cx="7584736" cy="815775"/>
          </a:xfrm>
        </p:grpSpPr>
        <p:sp>
          <p:nvSpPr>
            <p:cNvPr id="43014" name="Rectangle 4"/>
            <p:cNvSpPr>
              <a:spLocks noChangeArrowheads="1"/>
            </p:cNvSpPr>
            <p:nvPr/>
          </p:nvSpPr>
          <p:spPr bwMode="auto">
            <a:xfrm>
              <a:off x="515656" y="4836187"/>
              <a:ext cx="864096" cy="4308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ru-RU" altLang="ru-RU" sz="2200">
                  <a:latin typeface="Times New Roman" pitchFamily="18" charset="0"/>
                  <a:cs typeface="Times New Roman" pitchFamily="18" charset="0"/>
                </a:rPr>
                <a:t>где  </a:t>
              </a:r>
            </a:p>
          </p:txBody>
        </p:sp>
        <p:graphicFrame>
          <p:nvGraphicFramePr>
            <p:cNvPr id="43015" name="Объект 5"/>
            <p:cNvGraphicFramePr>
              <a:graphicFrameLocks noChangeAspect="1"/>
            </p:cNvGraphicFramePr>
            <p:nvPr/>
          </p:nvGraphicFramePr>
          <p:xfrm>
            <a:off x="1331640" y="4600791"/>
            <a:ext cx="1512168" cy="815775"/>
          </p:xfrm>
          <a:graphic>
            <a:graphicData uri="http://schemas.openxmlformats.org/presentationml/2006/ole">
              <p:oleObj spid="_x0000_s5123" name="Формула" r:id="rId4" imgW="723900" imgH="393700" progId="Equation.3">
                <p:embed/>
              </p:oleObj>
            </a:graphicData>
          </a:graphic>
        </p:graphicFrame>
        <p:sp>
          <p:nvSpPr>
            <p:cNvPr id="43016" name="Rectangle 5"/>
            <p:cNvSpPr>
              <a:spLocks noChangeArrowheads="1"/>
            </p:cNvSpPr>
            <p:nvPr/>
          </p:nvSpPr>
          <p:spPr bwMode="auto">
            <a:xfrm>
              <a:off x="3059832" y="4836187"/>
              <a:ext cx="5040560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ru-RU" altLang="ru-RU" sz="2400">
                  <a:latin typeface="Times New Roman" pitchFamily="18" charset="0"/>
                  <a:cs typeface="Times New Roman" pitchFamily="18" charset="0"/>
                </a:rPr>
                <a:t> – мультипликатор налогов </a:t>
              </a:r>
            </a:p>
          </p:txBody>
        </p: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Прямоугольник 2"/>
          <p:cNvSpPr>
            <a:spLocks noChangeArrowheads="1"/>
          </p:cNvSpPr>
          <p:nvPr/>
        </p:nvSpPr>
        <p:spPr bwMode="auto">
          <a:xfrm>
            <a:off x="1200151" y="1916113"/>
            <a:ext cx="10079567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9pPr>
          </a:lstStyle>
          <a:p>
            <a:pPr algn="just" eaLnBrk="1" hangingPunct="1"/>
            <a:r>
              <a:rPr lang="ru-RU" altLang="ru-RU" sz="3200">
                <a:latin typeface="Times New Roman" pitchFamily="18" charset="0"/>
                <a:cs typeface="Times New Roman" pitchFamily="18" charset="0"/>
              </a:rPr>
              <a:t>Механизм налоговой мультипликации, связан с многократной реакцией потребления на однократное изменение налогов. </a:t>
            </a:r>
            <a:endParaRPr lang="ru-RU" altLang="ru-RU" sz="320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97382" y="0"/>
            <a:ext cx="8222672" cy="1325563"/>
          </a:xfrm>
        </p:spPr>
        <p:txBody>
          <a:bodyPr/>
          <a:lstStyle/>
          <a:p>
            <a:pPr>
              <a:lnSpc>
                <a:spcPts val="4000"/>
              </a:lnSpc>
            </a:pPr>
            <a:r>
              <a:rPr lang="ru-RU" altLang="ru-RU" sz="4200" dirty="0" smtClean="0">
                <a:solidFill>
                  <a:srgbClr val="6E84B4"/>
                </a:solidFill>
                <a:latin typeface="Times New Roman" pitchFamily="18" charset="0"/>
                <a:cs typeface="Times New Roman" pitchFamily="18" charset="0"/>
              </a:rPr>
              <a:t>Влияние снижения налогов на выпуск продукции</a:t>
            </a:r>
            <a:endParaRPr lang="ru-RU" altLang="ru-RU" sz="4200" dirty="0" smtClean="0">
              <a:solidFill>
                <a:srgbClr val="6E84B4"/>
              </a:solidFill>
            </a:endParaRPr>
          </a:p>
        </p:txBody>
      </p:sp>
      <p:grpSp>
        <p:nvGrpSpPr>
          <p:cNvPr id="3" name="Группа 33"/>
          <p:cNvGrpSpPr>
            <a:grpSpLocks/>
          </p:cNvGrpSpPr>
          <p:nvPr/>
        </p:nvGrpSpPr>
        <p:grpSpPr bwMode="auto">
          <a:xfrm>
            <a:off x="50800" y="1693864"/>
            <a:ext cx="10165985" cy="4365562"/>
            <a:chOff x="37681" y="1694573"/>
            <a:chExt cx="7625462" cy="4364753"/>
          </a:xfrm>
        </p:grpSpPr>
        <p:grpSp>
          <p:nvGrpSpPr>
            <p:cNvPr id="4" name="Группа 2"/>
            <p:cNvGrpSpPr>
              <a:grpSpLocks/>
            </p:cNvGrpSpPr>
            <p:nvPr/>
          </p:nvGrpSpPr>
          <p:grpSpPr bwMode="auto">
            <a:xfrm>
              <a:off x="37681" y="1694573"/>
              <a:ext cx="7625462" cy="4364753"/>
              <a:chOff x="37681" y="1694573"/>
              <a:chExt cx="7625462" cy="4364753"/>
            </a:xfrm>
          </p:grpSpPr>
          <p:grpSp>
            <p:nvGrpSpPr>
              <p:cNvPr id="5" name="Group 2"/>
              <p:cNvGrpSpPr>
                <a:grpSpLocks/>
              </p:cNvGrpSpPr>
              <p:nvPr/>
            </p:nvGrpSpPr>
            <p:grpSpPr bwMode="auto">
              <a:xfrm>
                <a:off x="1549961" y="1700727"/>
                <a:ext cx="4919103" cy="4026378"/>
                <a:chOff x="2779" y="7110"/>
                <a:chExt cx="2626" cy="2520"/>
              </a:xfrm>
            </p:grpSpPr>
            <p:sp>
              <p:nvSpPr>
                <p:cNvPr id="45075" name="Line 3"/>
                <p:cNvSpPr>
                  <a:spLocks noChangeShapeType="1"/>
                </p:cNvSpPr>
                <p:nvPr/>
              </p:nvSpPr>
              <p:spPr bwMode="auto">
                <a:xfrm>
                  <a:off x="2779" y="9630"/>
                  <a:ext cx="2340" cy="0"/>
                </a:xfrm>
                <a:prstGeom prst="line">
                  <a:avLst/>
                </a:prstGeom>
                <a:ln>
                  <a:headEnd/>
                  <a:tailEnd type="triangle" w="med" len="med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5076" name="Line 4"/>
                <p:cNvSpPr>
                  <a:spLocks noChangeShapeType="1"/>
                </p:cNvSpPr>
                <p:nvPr/>
              </p:nvSpPr>
              <p:spPr bwMode="auto">
                <a:xfrm flipV="1">
                  <a:off x="2779" y="7470"/>
                  <a:ext cx="2160" cy="2160"/>
                </a:xfrm>
                <a:prstGeom prst="line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5077" name="Line 5"/>
                <p:cNvSpPr>
                  <a:spLocks noChangeShapeType="1"/>
                </p:cNvSpPr>
                <p:nvPr/>
              </p:nvSpPr>
              <p:spPr bwMode="auto">
                <a:xfrm flipV="1">
                  <a:off x="2779" y="8190"/>
                  <a:ext cx="2340" cy="900"/>
                </a:xfrm>
                <a:prstGeom prst="line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5078" name="Line 6"/>
                <p:cNvSpPr>
                  <a:spLocks noChangeShapeType="1"/>
                </p:cNvSpPr>
                <p:nvPr/>
              </p:nvSpPr>
              <p:spPr bwMode="auto">
                <a:xfrm flipV="1">
                  <a:off x="2779" y="7110"/>
                  <a:ext cx="0" cy="2520"/>
                </a:xfrm>
                <a:prstGeom prst="line">
                  <a:avLst/>
                </a:prstGeom>
                <a:ln>
                  <a:headEnd/>
                  <a:tailEnd type="triangle" w="med" len="med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5079" name="Line 7"/>
                <p:cNvSpPr>
                  <a:spLocks noChangeShapeType="1"/>
                </p:cNvSpPr>
                <p:nvPr/>
              </p:nvSpPr>
              <p:spPr bwMode="auto">
                <a:xfrm>
                  <a:off x="3641" y="8753"/>
                  <a:ext cx="0" cy="877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5080" name="Line 8"/>
                <p:cNvSpPr>
                  <a:spLocks noChangeShapeType="1"/>
                </p:cNvSpPr>
                <p:nvPr/>
              </p:nvSpPr>
              <p:spPr bwMode="auto">
                <a:xfrm>
                  <a:off x="2779" y="8753"/>
                  <a:ext cx="856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5081" name="Line 9"/>
                <p:cNvSpPr>
                  <a:spLocks noChangeShapeType="1"/>
                </p:cNvSpPr>
                <p:nvPr/>
              </p:nvSpPr>
              <p:spPr bwMode="auto">
                <a:xfrm flipV="1">
                  <a:off x="2779" y="7853"/>
                  <a:ext cx="2340" cy="900"/>
                </a:xfrm>
                <a:prstGeom prst="line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5082" name="Line 10"/>
                <p:cNvSpPr>
                  <a:spLocks noChangeShapeType="1"/>
                </p:cNvSpPr>
                <p:nvPr/>
              </p:nvSpPr>
              <p:spPr bwMode="auto">
                <a:xfrm>
                  <a:off x="4219" y="8190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5083" name="Line 11"/>
                <p:cNvSpPr>
                  <a:spLocks noChangeShapeType="1"/>
                </p:cNvSpPr>
                <p:nvPr/>
              </p:nvSpPr>
              <p:spPr bwMode="auto">
                <a:xfrm flipH="1">
                  <a:off x="2779" y="8190"/>
                  <a:ext cx="144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5084" name="Line 12"/>
                <p:cNvSpPr>
                  <a:spLocks noChangeShapeType="1"/>
                </p:cNvSpPr>
                <p:nvPr/>
              </p:nvSpPr>
              <p:spPr bwMode="auto">
                <a:xfrm flipV="1">
                  <a:off x="2959" y="8190"/>
                  <a:ext cx="0" cy="54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5085" name="Arc 13"/>
                <p:cNvSpPr>
                  <a:spLocks/>
                </p:cNvSpPr>
                <p:nvPr/>
              </p:nvSpPr>
              <p:spPr bwMode="auto">
                <a:xfrm>
                  <a:off x="2959" y="9450"/>
                  <a:ext cx="180" cy="180"/>
                </a:xfrm>
                <a:custGeom>
                  <a:avLst/>
                  <a:gdLst>
                    <a:gd name="T0" fmla="*/ 0 w 21600"/>
                    <a:gd name="T1" fmla="*/ 0 h 21600"/>
                    <a:gd name="T2" fmla="*/ 180 w 21600"/>
                    <a:gd name="T3" fmla="*/ 180 h 21600"/>
                    <a:gd name="T4" fmla="*/ 0 w 21600"/>
                    <a:gd name="T5" fmla="*/ 18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5086" name="Line 14"/>
                <p:cNvSpPr>
                  <a:spLocks noChangeShapeType="1"/>
                </p:cNvSpPr>
                <p:nvPr/>
              </p:nvSpPr>
              <p:spPr bwMode="auto">
                <a:xfrm>
                  <a:off x="3679" y="9450"/>
                  <a:ext cx="54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5087" name="Line 15"/>
                <p:cNvSpPr>
                  <a:spLocks noChangeShapeType="1"/>
                </p:cNvSpPr>
                <p:nvPr/>
              </p:nvSpPr>
              <p:spPr bwMode="auto">
                <a:xfrm flipH="1">
                  <a:off x="4939" y="7470"/>
                  <a:ext cx="36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5088" name="Line 16"/>
                <p:cNvSpPr>
                  <a:spLocks noChangeShapeType="1"/>
                </p:cNvSpPr>
                <p:nvPr/>
              </p:nvSpPr>
              <p:spPr bwMode="auto">
                <a:xfrm flipV="1">
                  <a:off x="4325" y="8162"/>
                  <a:ext cx="0" cy="335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5089" name="Line 17"/>
                <p:cNvSpPr>
                  <a:spLocks noChangeShapeType="1"/>
                </p:cNvSpPr>
                <p:nvPr/>
              </p:nvSpPr>
              <p:spPr bwMode="auto">
                <a:xfrm flipH="1" flipV="1">
                  <a:off x="4865" y="8317"/>
                  <a:ext cx="540" cy="36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45063" name="Прямоугольник 4"/>
              <p:cNvSpPr>
                <a:spLocks noChangeArrowheads="1"/>
              </p:cNvSpPr>
              <p:nvPr/>
            </p:nvSpPr>
            <p:spPr bwMode="auto">
              <a:xfrm>
                <a:off x="1229039" y="1694573"/>
                <a:ext cx="240722" cy="3384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w Cen MT" pitchFamily="34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w Cen MT" pitchFamily="34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w Cen MT" pitchFamily="34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w Cen MT" pitchFamily="34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w Cen MT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w Cen MT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w Cen MT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w Cen MT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w Cen MT" pitchFamily="34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ru-RU" sz="1600" b="1">
                    <a:latin typeface="Times New Roman" pitchFamily="18" charset="0"/>
                    <a:cs typeface="Times New Roman" pitchFamily="18" charset="0"/>
                  </a:rPr>
                  <a:t>E</a:t>
                </a:r>
                <a:endParaRPr lang="ru-RU" altLang="ru-RU" sz="1600"/>
              </a:p>
            </p:txBody>
          </p:sp>
          <p:sp>
            <p:nvSpPr>
              <p:cNvPr id="45064" name="Прямоугольник 5"/>
              <p:cNvSpPr>
                <a:spLocks noChangeArrowheads="1"/>
              </p:cNvSpPr>
              <p:nvPr/>
            </p:nvSpPr>
            <p:spPr bwMode="auto">
              <a:xfrm>
                <a:off x="2898687" y="5720835"/>
                <a:ext cx="3432484" cy="3384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w Cen MT" pitchFamily="34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w Cen MT" pitchFamily="34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w Cen MT" pitchFamily="34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w Cen MT" pitchFamily="34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w Cen MT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w Cen MT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w Cen MT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w Cen MT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w Cen MT" pitchFamily="34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ru-RU" altLang="ru-RU" sz="1600">
                    <a:latin typeface="Times New Roman" pitchFamily="18" charset="0"/>
                    <a:cs typeface="Times New Roman" pitchFamily="18" charset="0"/>
                  </a:rPr>
                  <a:t> Е</a:t>
                </a:r>
                <a:r>
                  <a:rPr lang="ru-RU" altLang="ru-RU" sz="1600" baseline="-25000"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ru-RU" altLang="ru-RU" sz="1600">
                    <a:latin typeface="Times New Roman" pitchFamily="18" charset="0"/>
                    <a:cs typeface="Times New Roman" pitchFamily="18" charset="0"/>
                  </a:rPr>
                  <a:t>=Y</a:t>
                </a:r>
                <a:r>
                  <a:rPr lang="ru-RU" altLang="ru-RU" sz="1600" baseline="-25000">
                    <a:latin typeface="Times New Roman" pitchFamily="18" charset="0"/>
                    <a:cs typeface="Times New Roman" pitchFamily="18" charset="0"/>
                  </a:rPr>
                  <a:t>1 </a:t>
                </a:r>
                <a:r>
                  <a:rPr lang="ru-RU" altLang="ru-RU" sz="160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altLang="ru-RU" sz="1600" baseline="-25000">
                    <a:latin typeface="Times New Roman" pitchFamily="18" charset="0"/>
                    <a:cs typeface="Times New Roman" pitchFamily="18" charset="0"/>
                  </a:rPr>
                  <a:t>         </a:t>
                </a:r>
                <a:r>
                  <a:rPr lang="ru-RU" altLang="ru-RU" sz="1600">
                    <a:latin typeface="Times New Roman" pitchFamily="18" charset="0"/>
                    <a:cs typeface="Times New Roman" pitchFamily="18" charset="0"/>
                  </a:rPr>
                  <a:t> Е</a:t>
                </a:r>
                <a:r>
                  <a:rPr lang="ru-RU" altLang="ru-RU" sz="1600" baseline="-2500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ru-RU" altLang="ru-RU" sz="1600">
                    <a:latin typeface="Times New Roman" pitchFamily="18" charset="0"/>
                    <a:cs typeface="Times New Roman" pitchFamily="18" charset="0"/>
                  </a:rPr>
                  <a:t>=Y</a:t>
                </a:r>
                <a:r>
                  <a:rPr lang="ru-RU" altLang="ru-RU" sz="1600" baseline="-2500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ru-RU" altLang="ru-RU" sz="1600">
                    <a:latin typeface="Times New Roman" pitchFamily="18" charset="0"/>
                    <a:cs typeface="Times New Roman" pitchFamily="18" charset="0"/>
                  </a:rPr>
                  <a:t>                          </a:t>
                </a:r>
                <a:r>
                  <a:rPr lang="ru-RU" altLang="ru-RU" sz="1600" b="1">
                    <a:latin typeface="Times New Roman" pitchFamily="18" charset="0"/>
                    <a:cs typeface="Times New Roman" pitchFamily="18" charset="0"/>
                  </a:rPr>
                  <a:t>Y  </a:t>
                </a:r>
                <a:r>
                  <a:rPr lang="ru-RU" altLang="ru-RU" sz="1600">
                    <a:latin typeface="Times New Roman" pitchFamily="18" charset="0"/>
                    <a:cs typeface="Times New Roman" pitchFamily="18" charset="0"/>
                  </a:rPr>
                  <a:t>Доход, выпуск</a:t>
                </a:r>
                <a:endParaRPr lang="ru-RU" altLang="ru-RU" sz="1600"/>
              </a:p>
            </p:txBody>
          </p:sp>
          <p:sp>
            <p:nvSpPr>
              <p:cNvPr id="45065" name="TextBox 6"/>
              <p:cNvSpPr txBox="1">
                <a:spLocks noChangeArrowheads="1"/>
              </p:cNvSpPr>
              <p:nvPr/>
            </p:nvSpPr>
            <p:spPr bwMode="auto">
              <a:xfrm>
                <a:off x="37681" y="2039280"/>
                <a:ext cx="1528060" cy="5847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w Cen MT" pitchFamily="34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w Cen MT" pitchFamily="34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w Cen MT" pitchFamily="34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w Cen MT" pitchFamily="34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w Cen MT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w Cen MT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w Cen MT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w Cen MT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w Cen MT" pitchFamily="34" charset="0"/>
                    <a:cs typeface="Arial" charset="0"/>
                  </a:defRPr>
                </a:lvl9pPr>
              </a:lstStyle>
              <a:p>
                <a:pPr algn="r" eaLnBrk="1" hangingPunct="1"/>
                <a:r>
                  <a:rPr lang="ru-RU" altLang="ru-RU" sz="1600">
                    <a:latin typeface="Times New Roman" pitchFamily="18" charset="0"/>
                    <a:cs typeface="Times New Roman" pitchFamily="18" charset="0"/>
                  </a:rPr>
                  <a:t>Планируемые расходы</a:t>
                </a:r>
              </a:p>
            </p:txBody>
          </p:sp>
          <p:sp>
            <p:nvSpPr>
              <p:cNvPr id="45066" name="Прямоугольник 7"/>
              <p:cNvSpPr>
                <a:spLocks noChangeArrowheads="1"/>
              </p:cNvSpPr>
              <p:nvPr/>
            </p:nvSpPr>
            <p:spPr bwMode="auto">
              <a:xfrm>
                <a:off x="848165" y="3212068"/>
                <a:ext cx="571383" cy="3384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w Cen MT" pitchFamily="34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w Cen MT" pitchFamily="34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w Cen MT" pitchFamily="34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w Cen MT" pitchFamily="34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w Cen MT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w Cen MT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w Cen MT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w Cen MT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w Cen MT" pitchFamily="34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ru-RU" altLang="ru-RU" sz="1600">
                    <a:latin typeface="Times New Roman" pitchFamily="18" charset="0"/>
                    <a:cs typeface="Times New Roman" pitchFamily="18" charset="0"/>
                  </a:rPr>
                  <a:t>Е</a:t>
                </a:r>
                <a:r>
                  <a:rPr lang="ru-RU" altLang="ru-RU" sz="1600" baseline="-2500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ru-RU" altLang="ru-RU" sz="1600">
                    <a:latin typeface="Times New Roman" pitchFamily="18" charset="0"/>
                    <a:cs typeface="Times New Roman" pitchFamily="18" charset="0"/>
                  </a:rPr>
                  <a:t>=Y</a:t>
                </a:r>
                <a:r>
                  <a:rPr lang="ru-RU" altLang="ru-RU" sz="1600" baseline="-2500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ru-RU" altLang="ru-RU" sz="1600" i="1"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ru-RU" altLang="ru-RU" sz="1600"/>
              </a:p>
            </p:txBody>
          </p:sp>
          <p:sp>
            <p:nvSpPr>
              <p:cNvPr id="45067" name="Прямоугольник 8"/>
              <p:cNvSpPr>
                <a:spLocks noChangeArrowheads="1"/>
              </p:cNvSpPr>
              <p:nvPr/>
            </p:nvSpPr>
            <p:spPr bwMode="auto">
              <a:xfrm>
                <a:off x="739874" y="4119836"/>
                <a:ext cx="619479" cy="3384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indent="114300" eaLnBrk="0" hangingPunct="0">
                  <a:defRPr>
                    <a:solidFill>
                      <a:schemeClr val="tx1"/>
                    </a:solidFill>
                    <a:latin typeface="Tw Cen MT" pitchFamily="34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w Cen MT" pitchFamily="34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w Cen MT" pitchFamily="34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w Cen MT" pitchFamily="34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w Cen MT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w Cen MT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w Cen MT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w Cen MT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w Cen MT" pitchFamily="34" charset="0"/>
                    <a:cs typeface="Arial" charset="0"/>
                  </a:defRPr>
                </a:lvl9pPr>
              </a:lstStyle>
              <a:p>
                <a:pPr algn="just" eaLnBrk="1" hangingPunct="1"/>
                <a:r>
                  <a:rPr lang="ru-RU" altLang="ru-RU" sz="1600">
                    <a:latin typeface="Times New Roman" pitchFamily="18" charset="0"/>
                    <a:cs typeface="Times New Roman" pitchFamily="18" charset="0"/>
                  </a:rPr>
                  <a:t>Е</a:t>
                </a:r>
                <a:r>
                  <a:rPr lang="ru-RU" altLang="ru-RU" sz="1600" baseline="-25000"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ru-RU" altLang="ru-RU" sz="1600">
                    <a:latin typeface="Times New Roman" pitchFamily="18" charset="0"/>
                    <a:cs typeface="Times New Roman" pitchFamily="18" charset="0"/>
                  </a:rPr>
                  <a:t>=Y</a:t>
                </a:r>
                <a:r>
                  <a:rPr lang="ru-RU" altLang="ru-RU" sz="1600" baseline="-25000"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lang="ru-RU" altLang="ru-RU" sz="16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5068" name="Прямоугольник 9"/>
              <p:cNvSpPr>
                <a:spLocks noChangeArrowheads="1"/>
              </p:cNvSpPr>
              <p:nvPr/>
            </p:nvSpPr>
            <p:spPr bwMode="auto">
              <a:xfrm>
                <a:off x="1887142" y="3606865"/>
                <a:ext cx="352545" cy="3384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w Cen MT" pitchFamily="34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w Cen MT" pitchFamily="34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w Cen MT" pitchFamily="34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w Cen MT" pitchFamily="34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w Cen MT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w Cen MT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w Cen MT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w Cen MT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w Cen MT" pitchFamily="34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ru-RU" altLang="ru-RU" sz="1600" i="1">
                    <a:latin typeface="Times New Roman" pitchFamily="18" charset="0"/>
                    <a:cs typeface="Times New Roman" pitchFamily="18" charset="0"/>
                  </a:rPr>
                  <a:t>ΔY </a:t>
                </a:r>
                <a:endParaRPr lang="ru-RU" altLang="ru-RU" sz="1600"/>
              </a:p>
            </p:txBody>
          </p:sp>
          <p:sp>
            <p:nvSpPr>
              <p:cNvPr id="45069" name="Прямоугольник 10"/>
              <p:cNvSpPr>
                <a:spLocks noChangeArrowheads="1"/>
              </p:cNvSpPr>
              <p:nvPr/>
            </p:nvSpPr>
            <p:spPr bwMode="auto">
              <a:xfrm>
                <a:off x="4083405" y="3059668"/>
                <a:ext cx="244329" cy="3692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w Cen MT" pitchFamily="34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w Cen MT" pitchFamily="34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w Cen MT" pitchFamily="34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w Cen MT" pitchFamily="34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w Cen MT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w Cen MT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w Cen MT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w Cen MT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w Cen MT" pitchFamily="34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ru-RU" altLang="ru-RU" i="1">
                    <a:latin typeface="Times New Roman" pitchFamily="18" charset="0"/>
                    <a:cs typeface="Times New Roman" pitchFamily="18" charset="0"/>
                  </a:rPr>
                  <a:t>В</a:t>
                </a:r>
                <a:endParaRPr lang="ru-RU" altLang="ru-RU"/>
              </a:p>
            </p:txBody>
          </p:sp>
          <p:sp>
            <p:nvSpPr>
              <p:cNvPr id="45070" name="Прямоугольник 11"/>
              <p:cNvSpPr>
                <a:spLocks noChangeArrowheads="1"/>
              </p:cNvSpPr>
              <p:nvPr/>
            </p:nvSpPr>
            <p:spPr bwMode="auto">
              <a:xfrm>
                <a:off x="2910138" y="3930331"/>
                <a:ext cx="244329" cy="3692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w Cen MT" pitchFamily="34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w Cen MT" pitchFamily="34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w Cen MT" pitchFamily="34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w Cen MT" pitchFamily="34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w Cen MT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w Cen MT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w Cen MT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w Cen MT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w Cen MT" pitchFamily="34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ru-RU" altLang="ru-RU" i="1">
                    <a:latin typeface="Times New Roman" pitchFamily="18" charset="0"/>
                    <a:cs typeface="Times New Roman" pitchFamily="18" charset="0"/>
                  </a:rPr>
                  <a:t>А</a:t>
                </a:r>
                <a:endParaRPr lang="ru-RU" altLang="ru-RU"/>
              </a:p>
            </p:txBody>
          </p:sp>
          <p:sp>
            <p:nvSpPr>
              <p:cNvPr id="45071" name="Прямоугольник 12"/>
              <p:cNvSpPr>
                <a:spLocks noChangeArrowheads="1"/>
              </p:cNvSpPr>
              <p:nvPr/>
            </p:nvSpPr>
            <p:spPr bwMode="auto">
              <a:xfrm>
                <a:off x="6299374" y="4167078"/>
                <a:ext cx="1363769" cy="3384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w Cen MT" pitchFamily="34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w Cen MT" pitchFamily="34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w Cen MT" pitchFamily="34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w Cen MT" pitchFamily="34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w Cen MT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w Cen MT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w Cen MT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w Cen MT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w Cen MT" pitchFamily="34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ru-RU" altLang="ru-RU" sz="1600" i="1">
                    <a:latin typeface="Times New Roman" pitchFamily="18" charset="0"/>
                    <a:cs typeface="Times New Roman" pitchFamily="18" charset="0"/>
                  </a:rPr>
                  <a:t>Е = С + I + </a:t>
                </a:r>
                <a:r>
                  <a:rPr lang="en-US" altLang="ru-RU" sz="1600" i="1">
                    <a:latin typeface="Times New Roman" pitchFamily="18" charset="0"/>
                    <a:cs typeface="Times New Roman" pitchFamily="18" charset="0"/>
                  </a:rPr>
                  <a:t>G</a:t>
                </a:r>
                <a:r>
                  <a:rPr lang="ru-RU" altLang="ru-RU" sz="1600" i="1">
                    <a:latin typeface="Times New Roman" pitchFamily="18" charset="0"/>
                    <a:cs typeface="Times New Roman" pitchFamily="18" charset="0"/>
                  </a:rPr>
                  <a:t> + X</a:t>
                </a:r>
                <a:r>
                  <a:rPr lang="ru-RU" altLang="ru-RU" sz="1600" i="1" baseline="-25000">
                    <a:latin typeface="Times New Roman" pitchFamily="18" charset="0"/>
                    <a:cs typeface="Times New Roman" pitchFamily="18" charset="0"/>
                  </a:rPr>
                  <a:t>n</a:t>
                </a:r>
                <a:endParaRPr lang="ru-RU" altLang="ru-RU" sz="1600"/>
              </a:p>
            </p:txBody>
          </p:sp>
          <p:sp>
            <p:nvSpPr>
              <p:cNvPr id="45072" name="Прямоугольник 13"/>
              <p:cNvSpPr>
                <a:spLocks noChangeArrowheads="1"/>
              </p:cNvSpPr>
              <p:nvPr/>
            </p:nvSpPr>
            <p:spPr bwMode="auto">
              <a:xfrm>
                <a:off x="6310774" y="2106647"/>
                <a:ext cx="421083" cy="3384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tabLst>
                    <a:tab pos="114300" algn="l"/>
                  </a:tabLst>
                  <a:defRPr>
                    <a:solidFill>
                      <a:schemeClr val="tx1"/>
                    </a:solidFill>
                    <a:latin typeface="Tw Cen MT" pitchFamily="34" charset="0"/>
                    <a:cs typeface="Arial" charset="0"/>
                  </a:defRPr>
                </a:lvl1pPr>
                <a:lvl2pPr marL="742950" indent="-285750" eaLnBrk="0" hangingPunct="0">
                  <a:tabLst>
                    <a:tab pos="114300" algn="l"/>
                  </a:tabLst>
                  <a:defRPr>
                    <a:solidFill>
                      <a:schemeClr val="tx1"/>
                    </a:solidFill>
                    <a:latin typeface="Tw Cen MT" pitchFamily="34" charset="0"/>
                    <a:cs typeface="Arial" charset="0"/>
                  </a:defRPr>
                </a:lvl2pPr>
                <a:lvl3pPr marL="1143000" indent="-228600" eaLnBrk="0" hangingPunct="0">
                  <a:tabLst>
                    <a:tab pos="114300" algn="l"/>
                  </a:tabLst>
                  <a:defRPr>
                    <a:solidFill>
                      <a:schemeClr val="tx1"/>
                    </a:solidFill>
                    <a:latin typeface="Tw Cen MT" pitchFamily="34" charset="0"/>
                    <a:cs typeface="Arial" charset="0"/>
                  </a:defRPr>
                </a:lvl3pPr>
                <a:lvl4pPr marL="1600200" indent="-228600" eaLnBrk="0" hangingPunct="0">
                  <a:tabLst>
                    <a:tab pos="114300" algn="l"/>
                  </a:tabLst>
                  <a:defRPr>
                    <a:solidFill>
                      <a:schemeClr val="tx1"/>
                    </a:solidFill>
                    <a:latin typeface="Tw Cen MT" pitchFamily="34" charset="0"/>
                    <a:cs typeface="Arial" charset="0"/>
                  </a:defRPr>
                </a:lvl4pPr>
                <a:lvl5pPr marL="2057400" indent="-228600" eaLnBrk="0" hangingPunct="0">
                  <a:tabLst>
                    <a:tab pos="114300" algn="l"/>
                  </a:tabLst>
                  <a:defRPr>
                    <a:solidFill>
                      <a:schemeClr val="tx1"/>
                    </a:solidFill>
                    <a:latin typeface="Tw Cen MT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14300" algn="l"/>
                  </a:tabLst>
                  <a:defRPr>
                    <a:solidFill>
                      <a:schemeClr val="tx1"/>
                    </a:solidFill>
                    <a:latin typeface="Tw Cen MT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14300" algn="l"/>
                  </a:tabLst>
                  <a:defRPr>
                    <a:solidFill>
                      <a:schemeClr val="tx1"/>
                    </a:solidFill>
                    <a:latin typeface="Tw Cen MT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14300" algn="l"/>
                  </a:tabLst>
                  <a:defRPr>
                    <a:solidFill>
                      <a:schemeClr val="tx1"/>
                    </a:solidFill>
                    <a:latin typeface="Tw Cen MT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14300" algn="l"/>
                  </a:tabLst>
                  <a:defRPr>
                    <a:solidFill>
                      <a:schemeClr val="tx1"/>
                    </a:solidFill>
                    <a:latin typeface="Tw Cen MT" pitchFamily="34" charset="0"/>
                    <a:cs typeface="Arial" charset="0"/>
                  </a:defRPr>
                </a:lvl9pPr>
              </a:lstStyle>
              <a:p>
                <a:pPr algn="just" eaLnBrk="1" hangingPunct="1"/>
                <a:r>
                  <a:rPr lang="ru-RU" altLang="ru-RU" sz="1600" i="1">
                    <a:latin typeface="Times New Roman" pitchFamily="18" charset="0"/>
                    <a:cs typeface="Times New Roman" pitchFamily="18" charset="0"/>
                  </a:rPr>
                  <a:t>Y=Е</a:t>
                </a:r>
                <a:endParaRPr lang="ru-RU" altLang="ru-RU" sz="16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5073" name="Прямоугольник 15"/>
              <p:cNvSpPr>
                <a:spLocks noChangeArrowheads="1"/>
              </p:cNvSpPr>
              <p:nvPr/>
            </p:nvSpPr>
            <p:spPr bwMode="auto">
              <a:xfrm>
                <a:off x="3506640" y="5073316"/>
                <a:ext cx="352545" cy="3384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w Cen MT" pitchFamily="34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w Cen MT" pitchFamily="34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w Cen MT" pitchFamily="34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w Cen MT" pitchFamily="34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w Cen MT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w Cen MT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w Cen MT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w Cen MT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w Cen MT" pitchFamily="34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ru-RU" altLang="ru-RU" sz="1600" i="1">
                    <a:latin typeface="Times New Roman" pitchFamily="18" charset="0"/>
                    <a:cs typeface="Times New Roman" pitchFamily="18" charset="0"/>
                  </a:rPr>
                  <a:t>ΔY </a:t>
                </a:r>
                <a:endParaRPr lang="ru-RU" altLang="ru-RU" sz="1600"/>
              </a:p>
            </p:txBody>
          </p:sp>
          <p:sp>
            <p:nvSpPr>
              <p:cNvPr id="45074" name="Прямоугольник 16"/>
              <p:cNvSpPr>
                <a:spLocks noChangeArrowheads="1"/>
              </p:cNvSpPr>
              <p:nvPr/>
            </p:nvSpPr>
            <p:spPr bwMode="auto">
              <a:xfrm>
                <a:off x="2150149" y="5254841"/>
                <a:ext cx="392225" cy="3384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w Cen MT" pitchFamily="34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w Cen MT" pitchFamily="34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w Cen MT" pitchFamily="34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w Cen MT" pitchFamily="34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w Cen MT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w Cen MT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w Cen MT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w Cen MT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w Cen MT" pitchFamily="34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ru-RU" altLang="ru-RU" sz="1600">
                    <a:latin typeface="Times New Roman" pitchFamily="18" charset="0"/>
                    <a:cs typeface="Times New Roman" pitchFamily="18" charset="0"/>
                  </a:rPr>
                  <a:t>45° </a:t>
                </a:r>
                <a:endParaRPr lang="ru-RU" altLang="ru-RU" sz="1600"/>
              </a:p>
            </p:txBody>
          </p:sp>
        </p:grpSp>
        <p:sp>
          <p:nvSpPr>
            <p:cNvPr id="45061" name="Прямоугольник 32"/>
            <p:cNvSpPr>
              <a:spLocks noChangeArrowheads="1"/>
            </p:cNvSpPr>
            <p:nvPr/>
          </p:nvSpPr>
          <p:spPr bwMode="auto">
            <a:xfrm>
              <a:off x="4445975" y="3341636"/>
              <a:ext cx="777813" cy="3384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ru-RU" sz="1600" i="1">
                  <a:latin typeface="Times New Roman" pitchFamily="18" charset="0"/>
                  <a:cs typeface="Times New Roman" pitchFamily="18" charset="0"/>
                </a:rPr>
                <a:t>MPC</a:t>
              </a:r>
              <a:r>
                <a:rPr lang="ru-RU" altLang="ru-RU" sz="1600" i="1">
                  <a:latin typeface="Times New Roman" pitchFamily="18" charset="0"/>
                  <a:cs typeface="Times New Roman" pitchFamily="18" charset="0"/>
                </a:rPr>
                <a:t>×Δ</a:t>
              </a:r>
              <a:r>
                <a:rPr lang="en-US" altLang="ru-RU" sz="1600" i="1"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ru-RU" altLang="ru-RU" sz="1600" i="1">
                  <a:latin typeface="Times New Roman" pitchFamily="18" charset="0"/>
                  <a:cs typeface="Times New Roman" pitchFamily="18" charset="0"/>
                </a:rPr>
                <a:t> </a:t>
              </a:r>
              <a:endParaRPr lang="ru-RU" altLang="ru-RU" sz="1600"/>
            </a:p>
          </p:txBody>
        </p: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0746" y="0"/>
            <a:ext cx="10515600" cy="1325563"/>
          </a:xfrm>
        </p:spPr>
        <p:txBody>
          <a:bodyPr/>
          <a:lstStyle/>
          <a:p>
            <a:pPr>
              <a:lnSpc>
                <a:spcPts val="4000"/>
              </a:lnSpc>
            </a:pPr>
            <a:r>
              <a:rPr lang="ru-RU" altLang="ru-RU" dirty="0" smtClean="0">
                <a:solidFill>
                  <a:srgbClr val="6E84B4"/>
                </a:solidFill>
                <a:latin typeface="Times New Roman" pitchFamily="18" charset="0"/>
                <a:cs typeface="Times New Roman" pitchFamily="18" charset="0"/>
              </a:rPr>
              <a:t>Налоговый мультипликатор в закрытой экономике</a:t>
            </a:r>
            <a:endParaRPr lang="ru-RU" altLang="ru-RU" dirty="0" smtClean="0">
              <a:solidFill>
                <a:srgbClr val="6E84B4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787900" y="1844675"/>
            <a:ext cx="3227917" cy="76993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algn="ctr">
              <a:spcAft>
                <a:spcPts val="0"/>
              </a:spcAft>
              <a:tabLst>
                <a:tab pos="114300" algn="l"/>
                <a:tab pos="228600" algn="l"/>
              </a:tabLst>
              <a:defRPr/>
            </a:pPr>
            <a:r>
              <a:rPr lang="en-US" sz="4400" i="1" dirty="0">
                <a:latin typeface="Times New Roman"/>
                <a:ea typeface="Times New Roman"/>
              </a:rPr>
              <a:t>T</a:t>
            </a:r>
            <a:r>
              <a:rPr lang="ru-RU" sz="4400" i="1" dirty="0">
                <a:latin typeface="Times New Roman"/>
                <a:ea typeface="Times New Roman"/>
              </a:rPr>
              <a:t> = </a:t>
            </a:r>
            <a:r>
              <a:rPr lang="en-US" sz="4400" i="1" dirty="0">
                <a:latin typeface="Times New Roman"/>
                <a:ea typeface="Times New Roman"/>
              </a:rPr>
              <a:t>t</a:t>
            </a:r>
            <a:r>
              <a:rPr lang="ru-RU" sz="4400" i="1" dirty="0">
                <a:latin typeface="Times New Roman"/>
                <a:ea typeface="Times New Roman"/>
              </a:rPr>
              <a:t> · </a:t>
            </a:r>
            <a:r>
              <a:rPr lang="en-US" sz="4400" i="1" dirty="0">
                <a:latin typeface="Times New Roman"/>
                <a:ea typeface="Times New Roman"/>
              </a:rPr>
              <a:t>Y</a:t>
            </a:r>
            <a:r>
              <a:rPr lang="ru-RU" sz="4400" i="1" dirty="0">
                <a:latin typeface="Times New Roman"/>
                <a:ea typeface="Times New Roman"/>
              </a:rPr>
              <a:t>,</a:t>
            </a:r>
            <a:endParaRPr lang="ru-RU" sz="4400" dirty="0">
              <a:latin typeface="Times New Roman"/>
              <a:ea typeface="Times New Roman"/>
            </a:endParaRPr>
          </a:p>
        </p:txBody>
      </p:sp>
      <p:sp>
        <p:nvSpPr>
          <p:cNvPr id="46084" name="Rectangle 2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46085" name="Объект 4"/>
          <p:cNvGraphicFramePr>
            <a:graphicFrameLocks noChangeAspect="1"/>
          </p:cNvGraphicFramePr>
          <p:nvPr/>
        </p:nvGraphicFramePr>
        <p:xfrm>
          <a:off x="1341967" y="2924176"/>
          <a:ext cx="10119784" cy="720725"/>
        </p:xfrm>
        <a:graphic>
          <a:graphicData uri="http://schemas.openxmlformats.org/presentationml/2006/ole">
            <p:oleObj spid="_x0000_s6146" name="Формула" r:id="rId4" imgW="2298700" imgH="215900" progId="Equation.3">
              <p:embed/>
            </p:oleObj>
          </a:graphicData>
        </a:graphic>
      </p:graphicFrame>
      <p:sp>
        <p:nvSpPr>
          <p:cNvPr id="46086" name="Rectangle 4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46087" name="Объект 6"/>
          <p:cNvGraphicFramePr>
            <a:graphicFrameLocks noChangeAspect="1"/>
          </p:cNvGraphicFramePr>
          <p:nvPr/>
        </p:nvGraphicFramePr>
        <p:xfrm>
          <a:off x="4271434" y="3860800"/>
          <a:ext cx="4110567" cy="1320800"/>
        </p:xfrm>
        <a:graphic>
          <a:graphicData uri="http://schemas.openxmlformats.org/presentationml/2006/ole">
            <p:oleObj spid="_x0000_s6147" name="Формула" r:id="rId5" imgW="990600" imgH="419100" progId="Equation.3">
              <p:embed/>
            </p:oleObj>
          </a:graphicData>
        </a:graphic>
      </p:graphicFrame>
      <p:grpSp>
        <p:nvGrpSpPr>
          <p:cNvPr id="4" name="Группа 9"/>
          <p:cNvGrpSpPr>
            <a:grpSpLocks/>
          </p:cNvGrpSpPr>
          <p:nvPr/>
        </p:nvGrpSpPr>
        <p:grpSpPr bwMode="auto">
          <a:xfrm>
            <a:off x="1488018" y="5468936"/>
            <a:ext cx="9696449" cy="810325"/>
            <a:chOff x="1619672" y="5445224"/>
            <a:chExt cx="6336704" cy="972206"/>
          </a:xfrm>
        </p:grpSpPr>
        <p:sp>
          <p:nvSpPr>
            <p:cNvPr id="46089" name="Прямоугольник 7"/>
            <p:cNvSpPr>
              <a:spLocks noChangeArrowheads="1"/>
            </p:cNvSpPr>
            <p:nvPr/>
          </p:nvSpPr>
          <p:spPr bwMode="auto">
            <a:xfrm>
              <a:off x="1619672" y="5445224"/>
              <a:ext cx="2906434" cy="5169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ru-RU" altLang="ru-RU" sz="2200">
                  <a:latin typeface="Times New Roman" pitchFamily="18" charset="0"/>
                  <a:cs typeface="Times New Roman" pitchFamily="18" charset="0"/>
                </a:rPr>
                <a:t>где </a:t>
              </a:r>
              <a:r>
                <a:rPr lang="ru-RU" altLang="ru-RU" sz="2200" i="1">
                  <a:latin typeface="Times New Roman" pitchFamily="18" charset="0"/>
                  <a:cs typeface="Times New Roman" pitchFamily="18" charset="0"/>
                </a:rPr>
                <a:t>t </a:t>
              </a:r>
              <a:r>
                <a:rPr lang="ru-RU" altLang="ru-RU" sz="2200" b="1" i="1">
                  <a:latin typeface="Times New Roman" pitchFamily="18" charset="0"/>
                  <a:cs typeface="Times New Roman" pitchFamily="18" charset="0"/>
                </a:rPr>
                <a:t>–</a:t>
              </a:r>
              <a:r>
                <a:rPr lang="ru-RU" altLang="ru-RU" sz="2200">
                  <a:latin typeface="Times New Roman" pitchFamily="18" charset="0"/>
                  <a:cs typeface="Times New Roman" pitchFamily="18" charset="0"/>
                </a:rPr>
                <a:t> предельная налоговая ставка</a:t>
              </a:r>
              <a:endParaRPr lang="ru-RU" altLang="ru-RU" sz="2200"/>
            </a:p>
          </p:txBody>
        </p:sp>
        <p:sp>
          <p:nvSpPr>
            <p:cNvPr id="46090" name="Прямоугольник 8"/>
            <p:cNvSpPr>
              <a:spLocks noChangeArrowheads="1"/>
            </p:cNvSpPr>
            <p:nvPr/>
          </p:nvSpPr>
          <p:spPr bwMode="auto">
            <a:xfrm>
              <a:off x="1619672" y="5900464"/>
              <a:ext cx="6336704" cy="5169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ru-RU" sz="2200" i="1"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lang="en-US" altLang="ru-RU" sz="2200" i="1" baseline="-25000"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en-US" altLang="ru-RU" sz="220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altLang="ru-RU" sz="2200">
                  <a:latin typeface="Times New Roman" pitchFamily="18" charset="0"/>
                  <a:cs typeface="Times New Roman" pitchFamily="18" charset="0"/>
                </a:rPr>
                <a:t>– налоговый мультипликатор в закрытой экономике</a:t>
              </a:r>
              <a:endParaRPr lang="ru-RU" altLang="ru-RU" sz="2200"/>
            </a:p>
          </p:txBody>
        </p: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08563" y="0"/>
            <a:ext cx="10515600" cy="1325563"/>
          </a:xfrm>
        </p:spPr>
        <p:txBody>
          <a:bodyPr/>
          <a:lstStyle/>
          <a:p>
            <a:pPr>
              <a:lnSpc>
                <a:spcPts val="4000"/>
              </a:lnSpc>
            </a:pPr>
            <a:r>
              <a:rPr lang="ru-RU" altLang="ru-RU" dirty="0" smtClean="0">
                <a:solidFill>
                  <a:srgbClr val="6E84B4"/>
                </a:solidFill>
                <a:latin typeface="Times New Roman" pitchFamily="18" charset="0"/>
                <a:cs typeface="Times New Roman" pitchFamily="18" charset="0"/>
              </a:rPr>
              <a:t>Мультипликатор налогов в открытой экономике</a:t>
            </a:r>
            <a:endParaRPr lang="ru-RU" altLang="ru-RU" dirty="0" smtClean="0">
              <a:solidFill>
                <a:srgbClr val="6E84B4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636434" y="1684339"/>
            <a:ext cx="4703233" cy="7397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algn="ctr">
              <a:spcAft>
                <a:spcPts val="0"/>
              </a:spcAft>
              <a:tabLst>
                <a:tab pos="114300" algn="l"/>
                <a:tab pos="228600" algn="l"/>
              </a:tabLst>
              <a:defRPr/>
            </a:pPr>
            <a:r>
              <a:rPr lang="en-US" sz="4200" i="1" dirty="0">
                <a:latin typeface="Times New Roman"/>
                <a:ea typeface="Times New Roman"/>
              </a:rPr>
              <a:t>T </a:t>
            </a:r>
            <a:r>
              <a:rPr lang="ru-RU" sz="4200" i="1" dirty="0">
                <a:latin typeface="Times New Roman"/>
                <a:ea typeface="Times New Roman"/>
              </a:rPr>
              <a:t>= </a:t>
            </a:r>
            <a:r>
              <a:rPr lang="en-US" sz="4200" i="1" dirty="0">
                <a:latin typeface="Times New Roman"/>
                <a:ea typeface="Times New Roman"/>
              </a:rPr>
              <a:t>T</a:t>
            </a:r>
            <a:r>
              <a:rPr lang="en-US" sz="4200" i="1" baseline="-25000" dirty="0">
                <a:latin typeface="Times New Roman"/>
                <a:ea typeface="Times New Roman"/>
              </a:rPr>
              <a:t>a</a:t>
            </a:r>
            <a:r>
              <a:rPr lang="ru-RU" sz="4200" i="1" baseline="-25000" dirty="0">
                <a:latin typeface="Times New Roman"/>
                <a:ea typeface="Times New Roman"/>
              </a:rPr>
              <a:t>  </a:t>
            </a:r>
            <a:r>
              <a:rPr lang="ru-RU" sz="4200" i="1" dirty="0">
                <a:latin typeface="Times New Roman"/>
                <a:ea typeface="Times New Roman"/>
              </a:rPr>
              <a:t>+ </a:t>
            </a:r>
            <a:r>
              <a:rPr lang="en-US" sz="4200" i="1" dirty="0">
                <a:latin typeface="Times New Roman"/>
                <a:ea typeface="Times New Roman"/>
              </a:rPr>
              <a:t>t </a:t>
            </a:r>
            <a:r>
              <a:rPr lang="ru-RU" sz="4200" i="1" dirty="0">
                <a:latin typeface="Times New Roman"/>
                <a:ea typeface="Times New Roman"/>
              </a:rPr>
              <a:t>·Y,</a:t>
            </a:r>
            <a:endParaRPr lang="ru-RU" sz="4200" dirty="0">
              <a:latin typeface="Times New Roman"/>
              <a:ea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401484" y="2708276"/>
            <a:ext cx="5173133" cy="7397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algn="ctr">
              <a:spcAft>
                <a:spcPts val="0"/>
              </a:spcAft>
              <a:tabLst>
                <a:tab pos="114300" algn="l"/>
              </a:tabLst>
              <a:defRPr/>
            </a:pPr>
            <a:r>
              <a:rPr lang="ru-RU" sz="4200" i="1" dirty="0">
                <a:latin typeface="Times New Roman"/>
                <a:ea typeface="Times New Roman"/>
              </a:rPr>
              <a:t>Y</a:t>
            </a:r>
            <a:r>
              <a:rPr lang="ru-RU" sz="4200" i="1" baseline="-25000" dirty="0">
                <a:latin typeface="Times New Roman"/>
                <a:ea typeface="Times New Roman"/>
              </a:rPr>
              <a:t>d </a:t>
            </a:r>
            <a:r>
              <a:rPr lang="ru-RU" sz="4200" i="1" dirty="0">
                <a:latin typeface="Times New Roman"/>
                <a:ea typeface="Times New Roman"/>
              </a:rPr>
              <a:t>= Y – </a:t>
            </a:r>
            <a:r>
              <a:rPr lang="en-US" sz="4200" i="1" dirty="0">
                <a:latin typeface="Times New Roman"/>
                <a:ea typeface="Times New Roman"/>
              </a:rPr>
              <a:t>T</a:t>
            </a:r>
            <a:r>
              <a:rPr lang="en-US" sz="4200" i="1" baseline="-25000" dirty="0">
                <a:latin typeface="Times New Roman"/>
                <a:ea typeface="Times New Roman"/>
              </a:rPr>
              <a:t>a</a:t>
            </a:r>
            <a:r>
              <a:rPr lang="ru-RU" sz="4200" i="1" baseline="-25000" dirty="0">
                <a:latin typeface="Times New Roman"/>
                <a:ea typeface="Times New Roman"/>
              </a:rPr>
              <a:t>  </a:t>
            </a:r>
            <a:r>
              <a:rPr lang="ru-RU" sz="4200" i="1" dirty="0">
                <a:latin typeface="Times New Roman"/>
                <a:ea typeface="Times New Roman"/>
              </a:rPr>
              <a:t>–</a:t>
            </a:r>
            <a:r>
              <a:rPr lang="ru-RU" sz="4200" i="1" baseline="-25000" dirty="0">
                <a:latin typeface="Times New Roman"/>
                <a:ea typeface="Times New Roman"/>
              </a:rPr>
              <a:t> </a:t>
            </a:r>
            <a:r>
              <a:rPr lang="en-US" sz="4200" i="1" dirty="0">
                <a:latin typeface="Times New Roman"/>
                <a:ea typeface="Times New Roman"/>
              </a:rPr>
              <a:t>t </a:t>
            </a:r>
            <a:r>
              <a:rPr lang="ru-RU" sz="4200" i="1" dirty="0">
                <a:latin typeface="Times New Roman"/>
                <a:ea typeface="Times New Roman"/>
              </a:rPr>
              <a:t>·Y,</a:t>
            </a:r>
            <a:endParaRPr lang="ru-RU" sz="4200" dirty="0">
              <a:latin typeface="Times New Roman"/>
              <a:ea typeface="Times New Roman"/>
            </a:endParaRPr>
          </a:p>
        </p:txBody>
      </p:sp>
      <p:sp>
        <p:nvSpPr>
          <p:cNvPr id="47109" name="Rectangle 2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47110" name="Объект 5"/>
          <p:cNvGraphicFramePr>
            <a:graphicFrameLocks noChangeAspect="1"/>
          </p:cNvGraphicFramePr>
          <p:nvPr/>
        </p:nvGraphicFramePr>
        <p:xfrm>
          <a:off x="3077634" y="3789364"/>
          <a:ext cx="6036733" cy="719137"/>
        </p:xfrm>
        <a:graphic>
          <a:graphicData uri="http://schemas.openxmlformats.org/presentationml/2006/ole">
            <p:oleObj spid="_x0000_s7170" name="Формула" r:id="rId3" imgW="1536700" imgH="228600" progId="Equation.3">
              <p:embed/>
            </p:oleObj>
          </a:graphicData>
        </a:graphic>
      </p:graphicFrame>
      <p:sp>
        <p:nvSpPr>
          <p:cNvPr id="47111" name="Rectangle 4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47112" name="Прямоугольник 11"/>
          <p:cNvSpPr>
            <a:spLocks noChangeArrowheads="1"/>
          </p:cNvSpPr>
          <p:nvPr/>
        </p:nvSpPr>
        <p:spPr bwMode="auto">
          <a:xfrm>
            <a:off x="1373718" y="5084763"/>
            <a:ext cx="10079567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14300" algn="l"/>
                <a:tab pos="228600" algn="l"/>
              </a:tabLs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1pPr>
            <a:lvl2pPr marL="742950" indent="-285750" eaLnBrk="0" hangingPunct="0">
              <a:tabLst>
                <a:tab pos="114300" algn="l"/>
                <a:tab pos="228600" algn="l"/>
              </a:tabLs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2pPr>
            <a:lvl3pPr marL="1143000" indent="-228600" eaLnBrk="0" hangingPunct="0">
              <a:tabLst>
                <a:tab pos="114300" algn="l"/>
                <a:tab pos="228600" algn="l"/>
              </a:tabLs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3pPr>
            <a:lvl4pPr marL="1600200" indent="-228600" eaLnBrk="0" hangingPunct="0">
              <a:tabLst>
                <a:tab pos="114300" algn="l"/>
                <a:tab pos="228600" algn="l"/>
              </a:tabLs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4pPr>
            <a:lvl5pPr marL="2057400" indent="-228600" eaLnBrk="0" hangingPunct="0">
              <a:tabLst>
                <a:tab pos="114300" algn="l"/>
                <a:tab pos="228600" algn="l"/>
              </a:tabLs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  <a:tab pos="228600" algn="l"/>
              </a:tabLs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  <a:tab pos="228600" algn="l"/>
              </a:tabLs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  <a:tab pos="228600" algn="l"/>
              </a:tabLs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  <a:tab pos="228600" algn="l"/>
              </a:tabLs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9pPr>
          </a:lstStyle>
          <a:p>
            <a:pPr algn="just" eaLnBrk="1" hangingPunct="1"/>
            <a:r>
              <a:rPr lang="ru-RU" altLang="ru-RU" sz="2000">
                <a:latin typeface="Times New Roman" pitchFamily="18" charset="0"/>
                <a:cs typeface="Times New Roman" pitchFamily="18" charset="0"/>
              </a:rPr>
              <a:t>где </a:t>
            </a:r>
            <a:r>
              <a:rPr lang="en-US" altLang="ru-RU" sz="2000" i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ru-RU" sz="2000" i="1" baseline="-2500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ru-RU" sz="2000" baseline="-250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ru-RU" sz="20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000" b="1" i="1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altLang="ru-RU" sz="2000">
                <a:latin typeface="Times New Roman" pitchFamily="18" charset="0"/>
                <a:cs typeface="Times New Roman" pitchFamily="18" charset="0"/>
              </a:rPr>
              <a:t> автономные налоги, не зависящие от величины текущего дохода </a:t>
            </a:r>
            <a:r>
              <a:rPr lang="en-US" altLang="ru-RU" sz="2000">
                <a:latin typeface="Times New Roman" pitchFamily="18" charset="0"/>
                <a:cs typeface="Times New Roman" pitchFamily="18" charset="0"/>
              </a:rPr>
              <a:t>Y </a:t>
            </a:r>
            <a:r>
              <a:rPr lang="ru-RU" altLang="ru-RU" sz="2000">
                <a:latin typeface="Times New Roman" pitchFamily="18" charset="0"/>
                <a:cs typeface="Times New Roman" pitchFamily="18" charset="0"/>
              </a:rPr>
              <a:t>(например, налоги на недвижимость, наследство и т.д.);</a:t>
            </a:r>
          </a:p>
          <a:p>
            <a:pPr algn="just" eaLnBrk="1" hangingPunct="1"/>
            <a:r>
              <a:rPr lang="ru-RU" altLang="ru-RU" sz="2000" i="1"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ru-RU" altLang="ru-RU" sz="2000" b="1" i="1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altLang="ru-RU" sz="2000">
                <a:latin typeface="Times New Roman" pitchFamily="18" charset="0"/>
                <a:cs typeface="Times New Roman" pitchFamily="18" charset="0"/>
              </a:rPr>
              <a:t> предельная налоговая ставка.</a:t>
            </a:r>
          </a:p>
        </p:txBody>
      </p:sp>
      <p:sp>
        <p:nvSpPr>
          <p:cNvPr id="14" name="Стрелка вправо 13"/>
          <p:cNvSpPr/>
          <p:nvPr/>
        </p:nvSpPr>
        <p:spPr>
          <a:xfrm>
            <a:off x="9745134" y="3973514"/>
            <a:ext cx="1344084" cy="288925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91890" y="0"/>
            <a:ext cx="7516091" cy="1325563"/>
          </a:xfrm>
        </p:spPr>
        <p:txBody>
          <a:bodyPr>
            <a:normAutofit/>
          </a:bodyPr>
          <a:lstStyle/>
          <a:p>
            <a:pPr>
              <a:lnSpc>
                <a:spcPts val="4000"/>
              </a:lnSpc>
            </a:pPr>
            <a:r>
              <a:rPr lang="ru-RU" altLang="ru-RU" sz="3200" dirty="0" smtClean="0">
                <a:solidFill>
                  <a:srgbClr val="6E84B4"/>
                </a:solidFill>
                <a:latin typeface="Times New Roman" pitchFamily="18" charset="0"/>
                <a:cs typeface="Times New Roman" pitchFamily="18" charset="0"/>
              </a:rPr>
              <a:t>Модель равновесного объема производства в открытой экономике</a:t>
            </a:r>
            <a:endParaRPr lang="ru-RU" altLang="ru-RU" sz="3200" dirty="0" smtClean="0">
              <a:solidFill>
                <a:srgbClr val="6E84B4"/>
              </a:solidFill>
            </a:endParaRPr>
          </a:p>
        </p:txBody>
      </p:sp>
      <p:grpSp>
        <p:nvGrpSpPr>
          <p:cNvPr id="3" name="Группа 3"/>
          <p:cNvGrpSpPr>
            <a:grpSpLocks/>
          </p:cNvGrpSpPr>
          <p:nvPr/>
        </p:nvGrpSpPr>
        <p:grpSpPr bwMode="auto">
          <a:xfrm>
            <a:off x="1373717" y="4519614"/>
            <a:ext cx="10337800" cy="649287"/>
            <a:chOff x="849796" y="5718448"/>
            <a:chExt cx="7754652" cy="648072"/>
          </a:xfrm>
        </p:grpSpPr>
        <p:graphicFrame>
          <p:nvGraphicFramePr>
            <p:cNvPr id="48133" name="Объект 4"/>
            <p:cNvGraphicFramePr>
              <a:graphicFrameLocks noChangeAspect="1"/>
            </p:cNvGraphicFramePr>
            <p:nvPr/>
          </p:nvGraphicFramePr>
          <p:xfrm>
            <a:off x="849796" y="5718448"/>
            <a:ext cx="1502349" cy="648072"/>
          </p:xfrm>
          <a:graphic>
            <a:graphicData uri="http://schemas.openxmlformats.org/presentationml/2006/ole">
              <p:oleObj spid="_x0000_s8194" name="Формула" r:id="rId3" imgW="965200" imgH="419100" progId="Equation.3">
                <p:embed/>
              </p:oleObj>
            </a:graphicData>
          </a:graphic>
        </p:graphicFrame>
        <p:sp>
          <p:nvSpPr>
            <p:cNvPr id="48134" name="Rectangle 9"/>
            <p:cNvSpPr>
              <a:spLocks noChangeArrowheads="1"/>
            </p:cNvSpPr>
            <p:nvPr/>
          </p:nvSpPr>
          <p:spPr bwMode="auto">
            <a:xfrm>
              <a:off x="2339752" y="5903113"/>
              <a:ext cx="6264696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ru-RU" altLang="ru-RU" sz="2000">
                  <a:latin typeface="Times New Roman" pitchFamily="18" charset="0"/>
                  <a:cs typeface="Times New Roman" pitchFamily="18" charset="0"/>
                </a:rPr>
                <a:t> – мультипликатор налогов в открытой экономике. </a:t>
              </a:r>
            </a:p>
          </p:txBody>
        </p:sp>
      </p:grpSp>
      <p:pic>
        <p:nvPicPr>
          <p:cNvPr id="12293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90651" y="2060576"/>
            <a:ext cx="9505949" cy="1184275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7034" y="228600"/>
            <a:ext cx="6239933" cy="990600"/>
          </a:xfrm>
        </p:spPr>
        <p:txBody>
          <a:bodyPr/>
          <a:lstStyle/>
          <a:p>
            <a:pPr>
              <a:defRPr/>
            </a:pP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Влияние налогов</a:t>
            </a:r>
            <a:endParaRPr lang="ru-RU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155" name="Объект 2"/>
          <p:cNvSpPr>
            <a:spLocks noGrp="1"/>
          </p:cNvSpPr>
          <p:nvPr>
            <p:ph sz="quarter" idx="1"/>
          </p:nvPr>
        </p:nvSpPr>
        <p:spPr>
          <a:xfrm>
            <a:off x="814917" y="1484313"/>
            <a:ext cx="10871200" cy="4781550"/>
          </a:xfrm>
        </p:spPr>
        <p:txBody>
          <a:bodyPr/>
          <a:lstStyle/>
          <a:p>
            <a:pPr marL="0" lvl="3" indent="0" algn="just">
              <a:spcBef>
                <a:spcPct val="0"/>
              </a:spcBef>
              <a:buFont typeface="Wingdings" pitchFamily="2" charset="2"/>
              <a:buNone/>
              <a:tabLst>
                <a:tab pos="114300" algn="l"/>
                <a:tab pos="228600" algn="l"/>
                <a:tab pos="457200" algn="l"/>
              </a:tabLst>
            </a:pP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1. Мультипликатор государственных расходов с учетом налоговой функции меньше простого мультипликатора, и имеет вид:</a:t>
            </a:r>
          </a:p>
          <a:p>
            <a:pPr marL="0" lvl="3" indent="0" algn="just">
              <a:spcBef>
                <a:spcPct val="0"/>
              </a:spcBef>
              <a:buFont typeface="Tw Cen MT" pitchFamily="34" charset="0"/>
              <a:buAutoNum type="arabicPeriod"/>
              <a:tabLst>
                <a:tab pos="114300" algn="l"/>
                <a:tab pos="228600" algn="l"/>
                <a:tab pos="457200" algn="l"/>
              </a:tabLst>
            </a:pPr>
            <a:endParaRPr lang="ru-RU" alt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3" indent="0" algn="just">
              <a:spcBef>
                <a:spcPct val="0"/>
              </a:spcBef>
              <a:buFont typeface="Tw Cen MT" pitchFamily="34" charset="0"/>
              <a:buAutoNum type="arabicPeriod"/>
              <a:tabLst>
                <a:tab pos="114300" algn="l"/>
                <a:tab pos="228600" algn="l"/>
                <a:tab pos="457200" algn="l"/>
              </a:tabLst>
            </a:pPr>
            <a:endParaRPr lang="ru-RU" alt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3" indent="0" algn="just">
              <a:spcBef>
                <a:spcPct val="0"/>
              </a:spcBef>
              <a:buFont typeface="Tw Cen MT" pitchFamily="34" charset="0"/>
              <a:buAutoNum type="arabicPeriod"/>
              <a:tabLst>
                <a:tab pos="114300" algn="l"/>
                <a:tab pos="228600" algn="l"/>
                <a:tab pos="457200" algn="l"/>
              </a:tabLst>
            </a:pPr>
            <a:endParaRPr lang="ru-RU" alt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ct val="0"/>
              </a:spcBef>
              <a:buFont typeface="Wingdings" pitchFamily="2" charset="2"/>
              <a:buNone/>
              <a:tabLst>
                <a:tab pos="114300" algn="l"/>
                <a:tab pos="228600" algn="l"/>
                <a:tab pos="457200" algn="l"/>
              </a:tabLst>
            </a:pPr>
            <a:r>
              <a:rPr lang="ru-RU" altLang="ru-RU" sz="32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altLang="ru-RU" sz="2200" dirty="0" smtClean="0">
                <a:latin typeface="Times New Roman" pitchFamily="18" charset="0"/>
                <a:cs typeface="Times New Roman" pitchFamily="18" charset="0"/>
              </a:rPr>
              <a:t>где </a:t>
            </a:r>
            <a:r>
              <a:rPr lang="en-US" altLang="ru-RU" sz="2200" i="1" dirty="0" smtClean="0"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ru-RU" altLang="ru-RU" sz="2200" dirty="0" smtClean="0">
                <a:latin typeface="Times New Roman" pitchFamily="18" charset="0"/>
                <a:cs typeface="Times New Roman" pitchFamily="18" charset="0"/>
              </a:rPr>
              <a:t>– предельная склонность к потреблению (</a:t>
            </a:r>
            <a:r>
              <a:rPr lang="en-US" altLang="ru-RU" sz="2200" dirty="0" smtClean="0">
                <a:latin typeface="Times New Roman" pitchFamily="18" charset="0"/>
                <a:cs typeface="Times New Roman" pitchFamily="18" charset="0"/>
              </a:rPr>
              <a:t>MPC</a:t>
            </a:r>
            <a:r>
              <a:rPr lang="ru-RU" altLang="ru-RU" sz="22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0" indent="0" algn="just">
              <a:spcBef>
                <a:spcPct val="0"/>
              </a:spcBef>
              <a:buFont typeface="Wingdings" pitchFamily="2" charset="2"/>
              <a:buNone/>
              <a:tabLst>
                <a:tab pos="114300" algn="l"/>
                <a:tab pos="228600" algn="l"/>
                <a:tab pos="457200" algn="l"/>
              </a:tabLst>
            </a:pP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2. Множитель при автономных налогах – налоговый мультипликатор:</a:t>
            </a:r>
          </a:p>
          <a:p>
            <a:pPr marL="0" indent="0" algn="just">
              <a:spcBef>
                <a:spcPct val="0"/>
              </a:spcBef>
              <a:buFont typeface="Wingdings" pitchFamily="2" charset="2"/>
              <a:buNone/>
              <a:tabLst>
                <a:tab pos="114300" algn="l"/>
                <a:tab pos="228600" algn="l"/>
                <a:tab pos="457200" algn="l"/>
              </a:tabLst>
            </a:pPr>
            <a:endParaRPr lang="ru-RU" alt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ct val="0"/>
              </a:spcBef>
              <a:buFont typeface="Wingdings" pitchFamily="2" charset="2"/>
              <a:buNone/>
              <a:tabLst>
                <a:tab pos="114300" algn="l"/>
                <a:tab pos="228600" algn="l"/>
                <a:tab pos="457200" algn="l"/>
              </a:tabLst>
            </a:pPr>
            <a:endParaRPr lang="ru-RU" alt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ct val="0"/>
              </a:spcBef>
              <a:buFont typeface="Wingdings" pitchFamily="2" charset="2"/>
              <a:buNone/>
              <a:tabLst>
                <a:tab pos="114300" algn="l"/>
                <a:tab pos="228600" algn="l"/>
                <a:tab pos="457200" algn="l"/>
              </a:tabLst>
            </a:pP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3. Налоговый мультипликатор меньше, чем мультипликатор расходов, соответственно мультипликатор государственных расходов действует с большей мощностью.</a:t>
            </a:r>
            <a:endParaRPr lang="ru-RU" altLang="ru-RU" sz="22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9156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5213" r="36388"/>
          <a:stretch>
            <a:fillRect/>
          </a:stretch>
        </p:blipFill>
        <p:spPr bwMode="auto">
          <a:xfrm>
            <a:off x="3426692" y="2313709"/>
            <a:ext cx="5077884" cy="659679"/>
          </a:xfrm>
          <a:prstGeom prst="rect">
            <a:avLst/>
          </a:prstGeom>
          <a:noFill/>
          <a:ln w="9525">
            <a:solidFill>
              <a:srgbClr val="6196CB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9157" name="Rectangle 6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49158" name="Объект 7"/>
          <p:cNvGraphicFramePr>
            <a:graphicFrameLocks noChangeAspect="1"/>
          </p:cNvGraphicFramePr>
          <p:nvPr/>
        </p:nvGraphicFramePr>
        <p:xfrm>
          <a:off x="4715742" y="5282191"/>
          <a:ext cx="2705100" cy="936625"/>
        </p:xfrm>
        <a:graphic>
          <a:graphicData uri="http://schemas.openxmlformats.org/presentationml/2006/ole">
            <p:oleObj spid="_x0000_s9218" name="Формула" r:id="rId4" imgW="990600" imgH="419100" progId="Equation.3">
              <p:embed/>
            </p:oleObj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13709" y="228600"/>
            <a:ext cx="9047018" cy="990600"/>
          </a:xfrm>
        </p:spPr>
        <p:txBody>
          <a:bodyPr>
            <a:noAutofit/>
          </a:bodyPr>
          <a:lstStyle/>
          <a:p>
            <a:pPr algn="ctr">
              <a:lnSpc>
                <a:spcPts val="3100"/>
              </a:lnSpc>
            </a:pPr>
            <a:r>
              <a:rPr lang="ru-RU" altLang="ru-RU" sz="2400" dirty="0" smtClean="0">
                <a:solidFill>
                  <a:srgbClr val="6E84B4"/>
                </a:solidFill>
                <a:latin typeface="Times New Roman" pitchFamily="18" charset="0"/>
                <a:cs typeface="Times New Roman" pitchFamily="18" charset="0"/>
              </a:rPr>
              <a:t>Суммарное изменение дохода </a:t>
            </a:r>
            <a:r>
              <a:rPr lang="ru-RU" altLang="ru-RU" sz="2400" i="1" dirty="0" smtClean="0">
                <a:solidFill>
                  <a:srgbClr val="6E84B4"/>
                </a:solidFill>
                <a:latin typeface="Times New Roman" pitchFamily="18" charset="0"/>
                <a:cs typeface="Times New Roman" pitchFamily="18" charset="0"/>
              </a:rPr>
              <a:t>ΔY</a:t>
            </a:r>
            <a:r>
              <a:rPr lang="ru-RU" altLang="ru-RU" sz="2400" dirty="0" smtClean="0">
                <a:solidFill>
                  <a:srgbClr val="6E84B4"/>
                </a:solidFill>
                <a:latin typeface="Times New Roman" pitchFamily="18" charset="0"/>
                <a:cs typeface="Times New Roman" pitchFamily="18" charset="0"/>
              </a:rPr>
              <a:t> в результате одновременного изменения величин государственных расходов и автономных налогов</a:t>
            </a:r>
            <a:endParaRPr lang="ru-RU" altLang="ru-RU" sz="2400" dirty="0" smtClean="0">
              <a:solidFill>
                <a:srgbClr val="6E84B4"/>
              </a:solidFill>
            </a:endParaRPr>
          </a:p>
        </p:txBody>
      </p:sp>
      <p:sp>
        <p:nvSpPr>
          <p:cNvPr id="50179" name="Rectangle 2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50180" name="Объект 3"/>
          <p:cNvGraphicFramePr>
            <a:graphicFrameLocks noChangeAspect="1"/>
          </p:cNvGraphicFramePr>
          <p:nvPr/>
        </p:nvGraphicFramePr>
        <p:xfrm>
          <a:off x="1369485" y="2276475"/>
          <a:ext cx="9453033" cy="1081088"/>
        </p:xfrm>
        <a:graphic>
          <a:graphicData uri="http://schemas.openxmlformats.org/presentationml/2006/ole">
            <p:oleObj spid="_x0000_s10242" name="Формула" r:id="rId3" imgW="2997200" imgH="419100" progId="Equation.3">
              <p:embed/>
            </p:oleObj>
          </a:graphicData>
        </a:graphic>
      </p:graphicFrame>
      <p:sp>
        <p:nvSpPr>
          <p:cNvPr id="50181" name="Прямоугольник 4"/>
          <p:cNvSpPr>
            <a:spLocks noChangeArrowheads="1"/>
          </p:cNvSpPr>
          <p:nvPr/>
        </p:nvSpPr>
        <p:spPr bwMode="auto">
          <a:xfrm>
            <a:off x="1871134" y="4395788"/>
            <a:ext cx="8642351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2000">
                <a:latin typeface="Times New Roman" pitchFamily="18" charset="0"/>
                <a:cs typeface="Times New Roman" pitchFamily="18" charset="0"/>
              </a:rPr>
              <a:t> где</a:t>
            </a:r>
          </a:p>
          <a:p>
            <a:pPr eaLnBrk="1" hangingPunct="1"/>
            <a:r>
              <a:rPr lang="ru-RU" altLang="ru-RU" sz="2000" i="1">
                <a:latin typeface="Times New Roman" pitchFamily="18" charset="0"/>
                <a:cs typeface="Times New Roman" pitchFamily="18" charset="0"/>
              </a:rPr>
              <a:t>ΔG –</a:t>
            </a:r>
            <a:r>
              <a:rPr lang="ru-RU" altLang="ru-RU" sz="2000">
                <a:latin typeface="Times New Roman" pitchFamily="18" charset="0"/>
                <a:cs typeface="Times New Roman" pitchFamily="18" charset="0"/>
              </a:rPr>
              <a:t> изменения величины государственных расходов </a:t>
            </a:r>
          </a:p>
          <a:p>
            <a:pPr eaLnBrk="1" hangingPunct="1"/>
            <a:r>
              <a:rPr lang="ru-RU" altLang="ru-RU" sz="2000" i="1">
                <a:latin typeface="Times New Roman" pitchFamily="18" charset="0"/>
                <a:cs typeface="Times New Roman" pitchFamily="18" charset="0"/>
              </a:rPr>
              <a:t>ΔT</a:t>
            </a:r>
            <a:r>
              <a:rPr lang="ru-RU" altLang="ru-RU" sz="2000" i="1" baseline="-2500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altLang="ru-RU" sz="2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– изменения величины </a:t>
            </a:r>
            <a:r>
              <a:rPr lang="ru-RU" altLang="ru-RU" sz="2000">
                <a:latin typeface="Times New Roman" pitchFamily="18" charset="0"/>
                <a:cs typeface="Times New Roman" pitchFamily="18" charset="0"/>
              </a:rPr>
              <a:t>автономных налогов</a:t>
            </a:r>
            <a:endParaRPr lang="ru-RU" altLang="ru-RU" sz="200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</a:pPr>
            <a:r>
              <a:rPr lang="ru-RU" altLang="ru-RU" i="1" smtClean="0">
                <a:solidFill>
                  <a:srgbClr val="6E84B4"/>
                </a:solidFill>
                <a:latin typeface="Times New Roman" pitchFamily="18" charset="0"/>
                <a:cs typeface="Times New Roman" pitchFamily="18" charset="0"/>
              </a:rPr>
              <a:t>Мультипликатор сбалансированного бюджета</a:t>
            </a:r>
            <a:endParaRPr lang="ru-RU" altLang="ru-RU" smtClean="0">
              <a:solidFill>
                <a:srgbClr val="6E84B4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61230" y="3047856"/>
            <a:ext cx="10847917" cy="3046988"/>
          </a:xfrm>
          <a:prstGeom prst="rect">
            <a:avLst/>
          </a:prstGeom>
        </p:spPr>
        <p:txBody>
          <a:bodyPr>
            <a:spAutoFit/>
          </a:bodyPr>
          <a:lstStyle>
            <a:lvl1pPr indent="228600"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9pPr>
          </a:lstStyle>
          <a:p>
            <a:pPr algn="just" eaLnBrk="1" hangingPunct="1"/>
            <a:r>
              <a:rPr lang="ru-RU" altLang="ru-RU" sz="3200" dirty="0">
                <a:latin typeface="Times New Roman" pitchFamily="18" charset="0"/>
                <a:cs typeface="Times New Roman" pitchFamily="18" charset="0"/>
              </a:rPr>
              <a:t>Если государственные расходы и автономные налоговые отчисления возрастают на одну и ту же величину, то и равновесный объём производства возрастает. В этом случае говорят о </a:t>
            </a:r>
            <a:r>
              <a:rPr lang="ru-RU" altLang="ru-RU" sz="3200" b="1" i="1" dirty="0">
                <a:latin typeface="Times New Roman" pitchFamily="18" charset="0"/>
                <a:cs typeface="Times New Roman" pitchFamily="18" charset="0"/>
              </a:rPr>
              <a:t>мультипликаторе сбалансированного бюджета</a:t>
            </a:r>
            <a:r>
              <a:rPr lang="ru-RU" altLang="ru-RU" sz="3200" dirty="0">
                <a:latin typeface="Times New Roman" pitchFamily="18" charset="0"/>
                <a:cs typeface="Times New Roman" pitchFamily="18" charset="0"/>
              </a:rPr>
              <a:t>, который всегда равен или меньше единицы.</a:t>
            </a:r>
            <a:r>
              <a:rPr lang="ru-RU" altLang="ru-RU" sz="3200" b="1" dirty="0">
                <a:latin typeface="Times New Roman" pitchFamily="18" charset="0"/>
                <a:cs typeface="Times New Roman" pitchFamily="18" charset="0"/>
              </a:rPr>
              <a:t>	</a:t>
            </a:r>
            <a:endParaRPr lang="ru-RU" altLang="ru-RU" sz="32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ru-RU" altLang="ru-RU" sz="3200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26327" y="260350"/>
            <a:ext cx="8933874" cy="990600"/>
          </a:xfrm>
        </p:spPr>
        <p:txBody>
          <a:bodyPr>
            <a:normAutofit fontScale="90000"/>
          </a:bodyPr>
          <a:lstStyle/>
          <a:p>
            <a:pPr>
              <a:lnSpc>
                <a:spcPts val="3900"/>
              </a:lnSpc>
            </a:pPr>
            <a:r>
              <a:rPr lang="ru-RU" altLang="ru-RU" sz="4000" dirty="0" smtClean="0">
                <a:solidFill>
                  <a:srgbClr val="6E84B4"/>
                </a:solidFill>
                <a:latin typeface="Times New Roman" pitchFamily="18" charset="0"/>
                <a:cs typeface="Times New Roman" pitchFamily="18" charset="0"/>
              </a:rPr>
              <a:t>Бюджетно-налоговая</a:t>
            </a:r>
            <a:r>
              <a:rPr lang="ru-RU" altLang="ru-RU" sz="4000" b="1" dirty="0" smtClean="0">
                <a:solidFill>
                  <a:srgbClr val="6E84B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4000" dirty="0" smtClean="0">
                <a:solidFill>
                  <a:srgbClr val="6E84B4"/>
                </a:solidFill>
                <a:latin typeface="Times New Roman" pitchFamily="18" charset="0"/>
                <a:cs typeface="Times New Roman" pitchFamily="18" charset="0"/>
              </a:rPr>
              <a:t>(фискальная) политика </a:t>
            </a:r>
            <a:endParaRPr lang="ru-RU" altLang="ru-RU" sz="4000" dirty="0" smtClean="0">
              <a:solidFill>
                <a:srgbClr val="6E84B4"/>
              </a:solidFill>
            </a:endParaRPr>
          </a:p>
        </p:txBody>
      </p:sp>
      <p:sp>
        <p:nvSpPr>
          <p:cNvPr id="15363" name="Объект 2"/>
          <p:cNvSpPr>
            <a:spLocks noGrp="1"/>
          </p:cNvSpPr>
          <p:nvPr>
            <p:ph sz="quarter" idx="1"/>
          </p:nvPr>
        </p:nvSpPr>
        <p:spPr>
          <a:xfrm>
            <a:off x="817034" y="1600200"/>
            <a:ext cx="10655300" cy="4495800"/>
          </a:xfrm>
        </p:spPr>
        <p:txBody>
          <a:bodyPr/>
          <a:lstStyle/>
          <a:p>
            <a:pPr marL="0" indent="0" algn="just">
              <a:buFont typeface="Wingdings" pitchFamily="2" charset="2"/>
              <a:buNone/>
            </a:pPr>
            <a:r>
              <a:rPr lang="ru-RU" altLang="ru-RU" sz="3200" smtClean="0">
                <a:latin typeface="Times New Roman" pitchFamily="18" charset="0"/>
                <a:cs typeface="Times New Roman" pitchFamily="18" charset="0"/>
              </a:rPr>
              <a:t>– это политика государства в области налогообложения, государственных расходов, государственного бюджета, направленная на поддержание высокого уровня занятости населения, обеспечение стабильной экономики и роста ВНП, а также предотвращение и подавление инфляционных процессов. </a:t>
            </a:r>
            <a:endParaRPr lang="ru-RU" altLang="ru-RU" sz="280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Wingdings" pitchFamily="2" charset="2"/>
              <a:buNone/>
            </a:pPr>
            <a:endParaRPr lang="ru-RU" altLang="ru-RU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01636" y="260350"/>
            <a:ext cx="8104909" cy="990600"/>
          </a:xfrm>
        </p:spPr>
        <p:txBody>
          <a:bodyPr>
            <a:normAutofit fontScale="90000"/>
          </a:bodyPr>
          <a:lstStyle/>
          <a:p>
            <a:pPr algn="ctr">
              <a:lnSpc>
                <a:spcPts val="3700"/>
              </a:lnSpc>
            </a:pPr>
            <a:r>
              <a:rPr lang="ru-RU" altLang="ru-RU" sz="2000" dirty="0" smtClean="0">
                <a:solidFill>
                  <a:srgbClr val="6E84B4"/>
                </a:solidFill>
                <a:latin typeface="Times New Roman" pitchFamily="18" charset="0"/>
                <a:cs typeface="Times New Roman" pitchFamily="18" charset="0"/>
              </a:rPr>
              <a:t>Сопоставление мультипликатора  расходов и налогового мультипликатора </a:t>
            </a:r>
            <a:endParaRPr lang="ru-RU" altLang="ru-RU" sz="2000" dirty="0" smtClean="0">
              <a:solidFill>
                <a:srgbClr val="6E84B4"/>
              </a:solidFill>
            </a:endParaRPr>
          </a:p>
        </p:txBody>
      </p:sp>
      <p:graphicFrame>
        <p:nvGraphicFramePr>
          <p:cNvPr id="52227" name="Объект 2"/>
          <p:cNvGraphicFramePr>
            <a:graphicFrameLocks noChangeAspect="1"/>
          </p:cNvGraphicFramePr>
          <p:nvPr/>
        </p:nvGraphicFramePr>
        <p:xfrm>
          <a:off x="3515785" y="2420938"/>
          <a:ext cx="5039783" cy="1079500"/>
        </p:xfrm>
        <a:graphic>
          <a:graphicData uri="http://schemas.openxmlformats.org/presentationml/2006/ole">
            <p:oleObj spid="_x0000_s11266" name="Формула" r:id="rId3" imgW="1612900" imgH="419100" progId="Equation.3">
              <p:embed/>
            </p:oleObj>
          </a:graphicData>
        </a:graphic>
      </p:graphicFrame>
      <p:graphicFrame>
        <p:nvGraphicFramePr>
          <p:cNvPr id="52228" name="Объект 3"/>
          <p:cNvGraphicFramePr>
            <a:graphicFrameLocks noChangeAspect="1"/>
          </p:cNvGraphicFramePr>
          <p:nvPr/>
        </p:nvGraphicFramePr>
        <p:xfrm>
          <a:off x="3488267" y="4581525"/>
          <a:ext cx="5215467" cy="1079500"/>
        </p:xfrm>
        <a:graphic>
          <a:graphicData uri="http://schemas.openxmlformats.org/presentationml/2006/ole">
            <p:oleObj spid="_x0000_s11267" name="Формула" r:id="rId4" imgW="1739900" imgH="419100" progId="Equation.3">
              <p:embed/>
            </p:oleObj>
          </a:graphicData>
        </a:graphic>
      </p:graphicFrame>
      <p:sp>
        <p:nvSpPr>
          <p:cNvPr id="52229" name="Rectangle 3"/>
          <p:cNvSpPr>
            <a:spLocks noChangeArrowheads="1"/>
          </p:cNvSpPr>
          <p:nvPr/>
        </p:nvSpPr>
        <p:spPr bwMode="auto">
          <a:xfrm>
            <a:off x="694268" y="1519238"/>
            <a:ext cx="10682817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114300" algn="l"/>
                <a:tab pos="228600" algn="l"/>
              </a:tabLs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1pPr>
            <a:lvl2pPr marL="742950" indent="-285750" eaLnBrk="0" hangingPunct="0">
              <a:tabLst>
                <a:tab pos="114300" algn="l"/>
                <a:tab pos="228600" algn="l"/>
              </a:tabLs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2pPr>
            <a:lvl3pPr marL="1143000" indent="-228600" eaLnBrk="0" hangingPunct="0">
              <a:tabLst>
                <a:tab pos="114300" algn="l"/>
                <a:tab pos="228600" algn="l"/>
              </a:tabLs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3pPr>
            <a:lvl4pPr marL="1600200" indent="-228600" eaLnBrk="0" hangingPunct="0">
              <a:tabLst>
                <a:tab pos="114300" algn="l"/>
                <a:tab pos="228600" algn="l"/>
              </a:tabLs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4pPr>
            <a:lvl5pPr marL="2057400" indent="-228600" eaLnBrk="0" hangingPunct="0">
              <a:tabLst>
                <a:tab pos="114300" algn="l"/>
                <a:tab pos="228600" algn="l"/>
              </a:tabLs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  <a:tab pos="228600" algn="l"/>
              </a:tabLs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  <a:tab pos="228600" algn="l"/>
              </a:tabLs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  <a:tab pos="228600" algn="l"/>
              </a:tabLs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  <a:tab pos="228600" algn="l"/>
              </a:tabLs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Если государственные расходы возросли на </a:t>
            </a:r>
            <a:r>
              <a:rPr lang="ru-RU" altLang="ru-RU" sz="2000" i="1" dirty="0">
                <a:latin typeface="Times New Roman" pitchFamily="18" charset="0"/>
                <a:cs typeface="Times New Roman" pitchFamily="18" charset="0"/>
              </a:rPr>
              <a:t>ΔG</a:t>
            </a:r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, то равновесный объем производства возрастет на величину</a:t>
            </a:r>
          </a:p>
        </p:txBody>
      </p:sp>
      <p:sp>
        <p:nvSpPr>
          <p:cNvPr id="52230" name="Rectangle 4"/>
          <p:cNvSpPr>
            <a:spLocks noChangeArrowheads="1"/>
          </p:cNvSpPr>
          <p:nvPr/>
        </p:nvSpPr>
        <p:spPr bwMode="auto">
          <a:xfrm>
            <a:off x="694267" y="3716339"/>
            <a:ext cx="1101090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114300" algn="l"/>
                <a:tab pos="228600" algn="l"/>
              </a:tabLs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1pPr>
            <a:lvl2pPr marL="742950" indent="-285750" eaLnBrk="0" hangingPunct="0">
              <a:tabLst>
                <a:tab pos="114300" algn="l"/>
                <a:tab pos="228600" algn="l"/>
              </a:tabLs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2pPr>
            <a:lvl3pPr marL="1143000" indent="-228600" eaLnBrk="0" hangingPunct="0">
              <a:tabLst>
                <a:tab pos="114300" algn="l"/>
                <a:tab pos="228600" algn="l"/>
              </a:tabLs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3pPr>
            <a:lvl4pPr marL="1600200" indent="-228600" eaLnBrk="0" hangingPunct="0">
              <a:tabLst>
                <a:tab pos="114300" algn="l"/>
                <a:tab pos="228600" algn="l"/>
              </a:tabLs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4pPr>
            <a:lvl5pPr marL="2057400" indent="-228600" eaLnBrk="0" hangingPunct="0">
              <a:tabLst>
                <a:tab pos="114300" algn="l"/>
                <a:tab pos="228600" algn="l"/>
              </a:tabLs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  <a:tab pos="228600" algn="l"/>
              </a:tabLs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  <a:tab pos="228600" algn="l"/>
              </a:tabLs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  <a:tab pos="228600" algn="l"/>
              </a:tabLs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  <a:tab pos="228600" algn="l"/>
              </a:tabLs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9pPr>
          </a:lstStyle>
          <a:p>
            <a:r>
              <a:rPr lang="ru-RU" altLang="ru-RU" sz="2000">
                <a:latin typeface="Times New Roman" pitchFamily="18" charset="0"/>
                <a:cs typeface="Times New Roman" pitchFamily="18" charset="0"/>
              </a:rPr>
              <a:t>Если правительство одновременно повысит автономные налоги на величину </a:t>
            </a:r>
            <a:r>
              <a:rPr lang="ru-RU" altLang="ru-RU" sz="2000" i="1">
                <a:latin typeface="Times New Roman" pitchFamily="18" charset="0"/>
                <a:cs typeface="Times New Roman" pitchFamily="18" charset="0"/>
              </a:rPr>
              <a:t>ΔT</a:t>
            </a:r>
            <a:r>
              <a:rPr lang="ru-RU" altLang="ru-RU" sz="2000" i="1" baseline="-3000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altLang="ru-RU" sz="2000" i="1">
                <a:latin typeface="Times New Roman" pitchFamily="18" charset="0"/>
                <a:cs typeface="Times New Roman" pitchFamily="18" charset="0"/>
              </a:rPr>
              <a:t>=ΔG, </a:t>
            </a:r>
            <a:r>
              <a:rPr lang="ru-RU" altLang="ru-RU" sz="2000">
                <a:latin typeface="Times New Roman" pitchFamily="18" charset="0"/>
                <a:cs typeface="Times New Roman" pitchFamily="18" charset="0"/>
              </a:rPr>
              <a:t>то равновесный объем выпуска снизится на величину</a:t>
            </a:r>
          </a:p>
        </p:txBody>
      </p:sp>
      <p:sp>
        <p:nvSpPr>
          <p:cNvPr id="52231" name="Rectangle 5"/>
          <p:cNvSpPr>
            <a:spLocks noChangeArrowheads="1"/>
          </p:cNvSpPr>
          <p:nvPr/>
        </p:nvSpPr>
        <p:spPr bwMode="auto">
          <a:xfrm>
            <a:off x="0" y="1390650"/>
            <a:ext cx="23436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tabLst>
                <a:tab pos="114300" algn="l"/>
                <a:tab pos="228600" algn="l"/>
              </a:tabLs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1pPr>
            <a:lvl2pPr marL="742950" indent="-285750" eaLnBrk="0" hangingPunct="0">
              <a:tabLst>
                <a:tab pos="114300" algn="l"/>
                <a:tab pos="228600" algn="l"/>
              </a:tabLs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2pPr>
            <a:lvl3pPr marL="1143000" indent="-228600" eaLnBrk="0" hangingPunct="0">
              <a:tabLst>
                <a:tab pos="114300" algn="l"/>
                <a:tab pos="228600" algn="l"/>
              </a:tabLs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3pPr>
            <a:lvl4pPr marL="1600200" indent="-228600" eaLnBrk="0" hangingPunct="0">
              <a:tabLst>
                <a:tab pos="114300" algn="l"/>
                <a:tab pos="228600" algn="l"/>
              </a:tabLs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4pPr>
            <a:lvl5pPr marL="2057400" indent="-228600" eaLnBrk="0" hangingPunct="0">
              <a:tabLst>
                <a:tab pos="114300" algn="l"/>
                <a:tab pos="228600" algn="l"/>
              </a:tabLs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  <a:tab pos="228600" algn="l"/>
              </a:tabLs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  <a:tab pos="228600" algn="l"/>
              </a:tabLs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  <a:tab pos="228600" algn="l"/>
              </a:tabLs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  <a:tab pos="228600" algn="l"/>
              </a:tabLs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sz="1400">
                <a:latin typeface="Arial" charset="0"/>
                <a:cs typeface="Times New Roman" pitchFamily="18" charset="0"/>
              </a:rPr>
              <a:t>.</a:t>
            </a:r>
            <a:endParaRPr lang="ru-RU" altLang="ru-RU">
              <a:latin typeface="Arial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48545" y="228600"/>
            <a:ext cx="3779406" cy="990600"/>
          </a:xfrm>
        </p:spPr>
        <p:txBody>
          <a:bodyPr/>
          <a:lstStyle/>
          <a:p>
            <a:r>
              <a:rPr lang="ru-RU" altLang="ru-RU" dirty="0" smtClean="0">
                <a:solidFill>
                  <a:srgbClr val="6E84B4"/>
                </a:solidFill>
                <a:latin typeface="Times New Roman" pitchFamily="18" charset="0"/>
                <a:cs typeface="Times New Roman" pitchFamily="18" charset="0"/>
              </a:rPr>
              <a:t>Теорема </a:t>
            </a:r>
            <a:r>
              <a:rPr lang="ru-RU" altLang="ru-RU" dirty="0" err="1" smtClean="0">
                <a:solidFill>
                  <a:srgbClr val="6E84B4"/>
                </a:solidFill>
                <a:latin typeface="Times New Roman" pitchFamily="18" charset="0"/>
                <a:cs typeface="Times New Roman" pitchFamily="18" charset="0"/>
              </a:rPr>
              <a:t>Хаавельмо</a:t>
            </a:r>
            <a:endParaRPr lang="ru-RU" altLang="ru-RU" dirty="0" smtClean="0">
              <a:solidFill>
                <a:srgbClr val="6E84B4"/>
              </a:solidFill>
            </a:endParaRPr>
          </a:p>
        </p:txBody>
      </p:sp>
      <p:sp>
        <p:nvSpPr>
          <p:cNvPr id="53251" name="Объект 2"/>
          <p:cNvSpPr>
            <a:spLocks noGrp="1"/>
          </p:cNvSpPr>
          <p:nvPr>
            <p:ph sz="quarter" idx="1"/>
          </p:nvPr>
        </p:nvSpPr>
        <p:spPr>
          <a:xfrm>
            <a:off x="795867" y="1533525"/>
            <a:ext cx="10871200" cy="4495800"/>
          </a:xfrm>
        </p:spPr>
        <p:txBody>
          <a:bodyPr/>
          <a:lstStyle/>
          <a:p>
            <a:pPr marL="0" indent="0" algn="just">
              <a:lnSpc>
                <a:spcPts val="3100"/>
              </a:lnSpc>
              <a:buNone/>
              <a:tabLst>
                <a:tab pos="114300" algn="l"/>
                <a:tab pos="228600" algn="l"/>
              </a:tabLst>
            </a:pPr>
            <a:r>
              <a:rPr lang="ru-RU" altLang="ru-RU" sz="3000" dirty="0" smtClean="0">
                <a:latin typeface="Times New Roman" pitchFamily="18" charset="0"/>
                <a:cs typeface="Times New Roman" pitchFamily="18" charset="0"/>
              </a:rPr>
              <a:t>	Если государственный бюджет сбалансирован, и увеличение государственных расходов покрывается за счет роста доходов (</a:t>
            </a:r>
            <a:r>
              <a:rPr lang="ru-RU" altLang="ru-RU" sz="3000" i="1" dirty="0" smtClean="0">
                <a:latin typeface="Times New Roman" pitchFamily="18" charset="0"/>
                <a:cs typeface="Times New Roman" pitchFamily="18" charset="0"/>
              </a:rPr>
              <a:t>ΔT=ΔG),</a:t>
            </a:r>
            <a:r>
              <a:rPr lang="ru-RU" altLang="ru-RU" sz="3000" dirty="0" smtClean="0">
                <a:latin typeface="Times New Roman" pitchFamily="18" charset="0"/>
                <a:cs typeface="Times New Roman" pitchFamily="18" charset="0"/>
              </a:rPr>
              <a:t> то мультипликативный эффект такого бюджета на совокупный доход равен единице. Такая зависимость получила название теоремы Хаавельмо (в </a:t>
            </a:r>
            <a:r>
              <a:rPr lang="ru-RU" altLang="ru-RU" sz="3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1945г. </a:t>
            </a:r>
            <a:r>
              <a:rPr lang="ru-RU" altLang="ru-RU" sz="3000" dirty="0" smtClean="0">
                <a:latin typeface="Times New Roman" pitchFamily="18" charset="0"/>
                <a:cs typeface="Times New Roman" pitchFamily="18" charset="0"/>
              </a:rPr>
              <a:t>по имени норвежского ученого эконометрика Трюгве Хаавельмо, лауреата Нобелевской премии 1989 г.).</a:t>
            </a:r>
          </a:p>
        </p:txBody>
      </p:sp>
      <p:pic>
        <p:nvPicPr>
          <p:cNvPr id="53252" name="Picture 2" descr=" (699x507, 67Kb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5726" r="11710" b="13335"/>
          <a:stretch>
            <a:fillRect/>
          </a:stretch>
        </p:blipFill>
        <p:spPr bwMode="auto">
          <a:xfrm>
            <a:off x="9359901" y="0"/>
            <a:ext cx="2307167" cy="149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1703389" y="428626"/>
            <a:ext cx="8785225" cy="6240463"/>
          </a:xfrm>
        </p:spPr>
        <p:txBody>
          <a:bodyPr/>
          <a:lstStyle/>
          <a:p>
            <a:pPr algn="just" eaLnBrk="1" hangingPunct="1">
              <a:buFont typeface="Wingdings" panose="05000000000000000000" pitchFamily="2" charset="2"/>
              <a:buNone/>
            </a:pPr>
            <a:r>
              <a:rPr lang="ru-RU" altLang="ru-RU" sz="3600" b="1">
                <a:solidFill>
                  <a:srgbClr val="00FF00"/>
                </a:solidFill>
              </a:rPr>
              <a:t>       </a:t>
            </a:r>
            <a:endParaRPr lang="ru-RU" altLang="ru-RU" smtClean="0"/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ru-RU" altLang="ru-RU" b="1" smtClean="0">
              <a:solidFill>
                <a:srgbClr val="66FF66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81405" y="2994134"/>
            <a:ext cx="8584402" cy="830997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ru-RU" sz="4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СПАСИБО ЗА ВНИМАНИЕ!</a:t>
            </a:r>
          </a:p>
        </p:txBody>
      </p:sp>
    </p:spTree>
    <p:extLst>
      <p:ext uri="{BB962C8B-B14F-4D97-AF65-F5344CB8AC3E}">
        <p14:creationId xmlns="" xmlns:p14="http://schemas.microsoft.com/office/powerpoint/2010/main" val="1518320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60073" y="228600"/>
            <a:ext cx="9028160" cy="990600"/>
          </a:xfrm>
        </p:spPr>
        <p:txBody>
          <a:bodyPr>
            <a:normAutofit fontScale="90000"/>
          </a:bodyPr>
          <a:lstStyle/>
          <a:p>
            <a:pPr>
              <a:lnSpc>
                <a:spcPts val="3900"/>
              </a:lnSpc>
            </a:pPr>
            <a:r>
              <a:rPr lang="ru-RU" altLang="ru-RU" sz="4200" dirty="0" smtClean="0">
                <a:solidFill>
                  <a:srgbClr val="6E84B4"/>
                </a:solidFill>
                <a:latin typeface="Times New Roman" pitchFamily="18" charset="0"/>
                <a:cs typeface="Times New Roman" pitchFamily="18" charset="0"/>
              </a:rPr>
              <a:t>Главными составляющими фискальной политики являются:</a:t>
            </a:r>
            <a:endParaRPr lang="ru-RU" altLang="ru-RU" sz="4200" dirty="0" smtClean="0">
              <a:solidFill>
                <a:srgbClr val="6E84B4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200152" y="1989138"/>
            <a:ext cx="10560049" cy="1828800"/>
          </a:xfrm>
        </p:spPr>
        <p:txBody>
          <a:bodyPr/>
          <a:lstStyle/>
          <a:p>
            <a:pPr marL="514350" indent="-514350" algn="just">
              <a:buClr>
                <a:srgbClr val="3668C4"/>
              </a:buClr>
              <a:buSzPct val="78000"/>
              <a:buFont typeface="Tw Cen MT" pitchFamily="34" charset="0"/>
              <a:buAutoNum type="arabicPeriod"/>
              <a:tabLst>
                <a:tab pos="342900" algn="l"/>
                <a:tab pos="457200" algn="l"/>
              </a:tabLst>
            </a:pPr>
            <a:r>
              <a:rPr lang="ru-RU" altLang="ru-RU" sz="4400" smtClean="0">
                <a:latin typeface="Times New Roman" pitchFamily="18" charset="0"/>
                <a:cs typeface="Times New Roman" pitchFamily="18" charset="0"/>
              </a:rPr>
              <a:t>Налоговая политика.</a:t>
            </a:r>
          </a:p>
          <a:p>
            <a:pPr marL="514350" indent="-514350">
              <a:buClr>
                <a:srgbClr val="3668C4"/>
              </a:buClr>
              <a:buSzPct val="78000"/>
              <a:buFont typeface="Tw Cen MT" pitchFamily="34" charset="0"/>
              <a:buAutoNum type="arabicPeriod"/>
              <a:tabLst>
                <a:tab pos="342900" algn="l"/>
                <a:tab pos="457200" algn="l"/>
              </a:tabLst>
            </a:pPr>
            <a:r>
              <a:rPr lang="ru-RU" altLang="ru-RU" sz="4400" smtClean="0">
                <a:latin typeface="Times New Roman" pitchFamily="18" charset="0"/>
                <a:cs typeface="Times New Roman" pitchFamily="18" charset="0"/>
              </a:rPr>
              <a:t>Бюджетная политика.	 </a:t>
            </a:r>
            <a:endParaRPr lang="ru-RU" altLang="ru-RU" sz="4400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46763" y="228600"/>
            <a:ext cx="8141469" cy="990600"/>
          </a:xfrm>
        </p:spPr>
        <p:txBody>
          <a:bodyPr/>
          <a:lstStyle/>
          <a:p>
            <a:r>
              <a:rPr lang="ru-RU" altLang="ru-RU" dirty="0" smtClean="0">
                <a:solidFill>
                  <a:srgbClr val="6E84B4"/>
                </a:solidFill>
                <a:latin typeface="Times New Roman" pitchFamily="18" charset="0"/>
                <a:cs typeface="Times New Roman" pitchFamily="18" charset="0"/>
              </a:rPr>
              <a:t>Государственный бюджет</a:t>
            </a:r>
            <a:endParaRPr lang="ru-RU" altLang="ru-RU" dirty="0" smtClean="0">
              <a:solidFill>
                <a:srgbClr val="6E84B4"/>
              </a:solidFill>
            </a:endParaRPr>
          </a:p>
        </p:txBody>
      </p:sp>
      <p:sp>
        <p:nvSpPr>
          <p:cNvPr id="17411" name="Объект 2"/>
          <p:cNvSpPr>
            <a:spLocks noGrp="1"/>
          </p:cNvSpPr>
          <p:nvPr>
            <p:ph sz="quarter" idx="1"/>
          </p:nvPr>
        </p:nvSpPr>
        <p:spPr>
          <a:xfrm>
            <a:off x="1007534" y="1600200"/>
            <a:ext cx="10176933" cy="4276725"/>
          </a:xfrm>
        </p:spPr>
        <p:txBody>
          <a:bodyPr/>
          <a:lstStyle/>
          <a:p>
            <a:pPr marL="0" indent="0" algn="just">
              <a:buFont typeface="Wingdings" pitchFamily="2" charset="2"/>
              <a:buNone/>
            </a:pPr>
            <a:r>
              <a:rPr lang="ru-RU" altLang="ru-RU" sz="3200" smtClean="0">
                <a:latin typeface="Times New Roman" pitchFamily="18" charset="0"/>
                <a:cs typeface="Times New Roman" pitchFamily="18" charset="0"/>
              </a:rPr>
              <a:t>	Главный инструмент фискальной политики, представляющий собой основной финансовый план государства и крупнейший централизованный денежный фонд, аккумулируемый с помощью перераспределения национального дохода и расходуемый государством для осуществления своих функций. </a:t>
            </a:r>
            <a:endParaRPr lang="ru-RU" altLang="ru-RU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38945" y="188913"/>
            <a:ext cx="7652906" cy="990600"/>
          </a:xfrm>
        </p:spPr>
        <p:txBody>
          <a:bodyPr/>
          <a:lstStyle/>
          <a:p>
            <a:pPr>
              <a:defRPr/>
            </a:pP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Инструменты ГРЭ</a:t>
            </a:r>
            <a:endParaRPr lang="ru-RU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817033" y="1600200"/>
            <a:ext cx="10871200" cy="4495800"/>
          </a:xfrm>
        </p:spPr>
        <p:txBody>
          <a:bodyPr/>
          <a:lstStyle/>
          <a:p>
            <a:pPr indent="0" algn="just">
              <a:buFont typeface="Wingdings" pitchFamily="2" charset="2"/>
              <a:buNone/>
              <a:tabLst>
                <a:tab pos="228600" algn="l"/>
              </a:tabLst>
            </a:pPr>
            <a:r>
              <a:rPr lang="ru-RU" altLang="ru-RU" sz="2700" dirty="0" smtClean="0">
                <a:latin typeface="Times New Roman" pitchFamily="18" charset="0"/>
                <a:cs typeface="Times New Roman" pitchFamily="18" charset="0"/>
              </a:rPr>
              <a:t>Так как равновесный уровень национального производства может быть достигнут вне состояния полной занятости ресурсов, то образовавшийся разрыв может быть аннулирован с помощью инструментов ГРЭ (государственного регулирования экономики): </a:t>
            </a:r>
          </a:p>
          <a:p>
            <a:pPr indent="0" algn="just">
              <a:buFont typeface="Symbol" pitchFamily="18" charset="2"/>
              <a:buChar char=""/>
              <a:tabLst>
                <a:tab pos="228600" algn="l"/>
              </a:tabLst>
            </a:pPr>
            <a:r>
              <a:rPr lang="ru-RU" altLang="ru-RU" sz="2700" dirty="0" smtClean="0">
                <a:latin typeface="Times New Roman" pitchFamily="18" charset="0"/>
                <a:cs typeface="Times New Roman" pitchFamily="18" charset="0"/>
              </a:rPr>
              <a:t>изменения величины государственных расходов </a:t>
            </a:r>
            <a:r>
              <a:rPr lang="en-US" altLang="ru-RU" sz="2700" i="1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ru-RU" altLang="ru-RU" sz="27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indent="0" algn="just">
              <a:buFont typeface="Symbol" pitchFamily="18" charset="2"/>
              <a:buChar char=""/>
              <a:tabLst>
                <a:tab pos="228600" algn="l"/>
              </a:tabLst>
            </a:pPr>
            <a:r>
              <a:rPr lang="ru-RU" altLang="ru-RU" sz="2700" dirty="0" smtClean="0">
                <a:latin typeface="Times New Roman" pitchFamily="18" charset="0"/>
                <a:cs typeface="Times New Roman" pitchFamily="18" charset="0"/>
              </a:rPr>
              <a:t>изменения величины налоговых отчислений в государственный бюджет </a:t>
            </a:r>
            <a:r>
              <a:rPr lang="ru-RU" altLang="ru-RU" sz="2700" i="1" dirty="0" smtClean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altLang="ru-RU" sz="27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0">
              <a:tabLst>
                <a:tab pos="228600" algn="l"/>
              </a:tabLst>
            </a:pPr>
            <a:endParaRPr lang="ru-RU" altLang="ru-RU" dirty="0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40181" y="228600"/>
            <a:ext cx="8848051" cy="990600"/>
          </a:xfrm>
        </p:spPr>
        <p:txBody>
          <a:bodyPr/>
          <a:lstStyle/>
          <a:p>
            <a:pPr indent="228600" algn="just">
              <a:lnSpc>
                <a:spcPts val="4000"/>
              </a:lnSpc>
            </a:pPr>
            <a:r>
              <a:rPr lang="ru-MO" altLang="ru-RU" dirty="0" smtClean="0">
                <a:solidFill>
                  <a:srgbClr val="6E84B4"/>
                </a:solidFill>
                <a:latin typeface="Times New Roman" pitchFamily="18" charset="0"/>
                <a:cs typeface="Times New Roman" pitchFamily="18" charset="0"/>
              </a:rPr>
              <a:t>В государственном бюджете находят отражение:</a:t>
            </a:r>
            <a:endParaRPr lang="ru-RU" altLang="ru-RU" dirty="0" smtClean="0">
              <a:solidFill>
                <a:srgbClr val="6E84B4"/>
              </a:solidFill>
            </a:endParaRPr>
          </a:p>
        </p:txBody>
      </p:sp>
      <p:sp>
        <p:nvSpPr>
          <p:cNvPr id="19459" name="Объект 2"/>
          <p:cNvSpPr>
            <a:spLocks noGrp="1"/>
          </p:cNvSpPr>
          <p:nvPr>
            <p:ph sz="quarter" idx="1"/>
          </p:nvPr>
        </p:nvSpPr>
        <p:spPr>
          <a:xfrm>
            <a:off x="239185" y="1484313"/>
            <a:ext cx="11713633" cy="4495800"/>
          </a:xfrm>
        </p:spPr>
        <p:txBody>
          <a:bodyPr/>
          <a:lstStyle/>
          <a:p>
            <a:pPr marL="179388" indent="-179388">
              <a:spcBef>
                <a:spcPct val="0"/>
              </a:spcBef>
              <a:buFont typeface="Symbol" pitchFamily="18" charset="2"/>
              <a:buChar char=""/>
              <a:tabLst>
                <a:tab pos="179388" algn="l"/>
              </a:tabLst>
            </a:pPr>
            <a:r>
              <a:rPr lang="ru-MO" altLang="ru-RU" sz="2600" dirty="0" smtClean="0">
                <a:latin typeface="Times New Roman" pitchFamily="18" charset="0"/>
                <a:cs typeface="Times New Roman" pitchFamily="18" charset="0"/>
              </a:rPr>
              <a:t>взаимодействие экономических и финансовых целей государства;</a:t>
            </a:r>
            <a:endParaRPr lang="ru-RU" alt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179388" indent="-179388">
              <a:spcBef>
                <a:spcPct val="0"/>
              </a:spcBef>
              <a:buFont typeface="Symbol" pitchFamily="18" charset="2"/>
              <a:buChar char=""/>
              <a:tabLst>
                <a:tab pos="179388" algn="l"/>
              </a:tabLst>
            </a:pPr>
            <a:r>
              <a:rPr lang="ru-MO" altLang="ru-RU" sz="2600" dirty="0" smtClean="0">
                <a:latin typeface="Times New Roman" pitchFamily="18" charset="0"/>
                <a:cs typeface="Times New Roman" pitchFamily="18" charset="0"/>
              </a:rPr>
              <a:t>взаимодействие бюджетов разных уровней и взаимодействие бюджетов с различными секторами экономики;</a:t>
            </a:r>
            <a:endParaRPr lang="ru-RU" alt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179388" indent="-179388">
              <a:spcBef>
                <a:spcPct val="0"/>
              </a:spcBef>
              <a:buFont typeface="Symbol" pitchFamily="18" charset="2"/>
              <a:buChar char=""/>
              <a:tabLst>
                <a:tab pos="179388" algn="l"/>
              </a:tabLst>
            </a:pPr>
            <a:r>
              <a:rPr lang="ru-MO" altLang="ru-RU" sz="2600" dirty="0" smtClean="0">
                <a:latin typeface="Times New Roman" pitchFamily="18" charset="0"/>
                <a:cs typeface="Times New Roman" pitchFamily="18" charset="0"/>
              </a:rPr>
              <a:t>совершенствование налогово-финансовых инструментов;</a:t>
            </a:r>
            <a:endParaRPr lang="ru-RU" alt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179388" indent="-179388">
              <a:spcBef>
                <a:spcPct val="0"/>
              </a:spcBef>
              <a:buFont typeface="Symbol" pitchFamily="18" charset="2"/>
              <a:buChar char=""/>
              <a:tabLst>
                <a:tab pos="179388" algn="l"/>
              </a:tabLst>
            </a:pPr>
            <a:r>
              <a:rPr lang="ru-MO" altLang="ru-RU" sz="2600" dirty="0" smtClean="0">
                <a:latin typeface="Times New Roman" pitchFamily="18" charset="0"/>
                <a:cs typeface="Times New Roman" pitchFamily="18" charset="0"/>
              </a:rPr>
              <a:t>структура и размер поступлений доходов в бюджеты и расходов из бюджетов;</a:t>
            </a:r>
            <a:endParaRPr lang="ru-RU" alt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179388" indent="-179388">
              <a:spcBef>
                <a:spcPct val="0"/>
              </a:spcBef>
              <a:buFont typeface="Symbol" pitchFamily="18" charset="2"/>
              <a:buChar char=""/>
              <a:tabLst>
                <a:tab pos="179388" algn="l"/>
              </a:tabLst>
            </a:pPr>
            <a:r>
              <a:rPr lang="ru-MO" altLang="ru-RU" sz="2600" dirty="0" smtClean="0">
                <a:latin typeface="Times New Roman" pitchFamily="18" charset="0"/>
                <a:cs typeface="Times New Roman" pitchFamily="18" charset="0"/>
              </a:rPr>
              <a:t>размер дефицита (</a:t>
            </a:r>
            <a:r>
              <a:rPr lang="ru-MO" altLang="ru-RU" sz="2600" dirty="0" err="1" smtClean="0">
                <a:latin typeface="Times New Roman" pitchFamily="18" charset="0"/>
                <a:cs typeface="Times New Roman" pitchFamily="18" charset="0"/>
              </a:rPr>
              <a:t>профицита</a:t>
            </a:r>
            <a:r>
              <a:rPr lang="ru-MO" altLang="ru-RU" sz="2600" dirty="0" smtClean="0">
                <a:latin typeface="Times New Roman" pitchFamily="18" charset="0"/>
                <a:cs typeface="Times New Roman" pitchFamily="18" charset="0"/>
              </a:rPr>
              <a:t>) республиканского бюджета;</a:t>
            </a:r>
            <a:endParaRPr lang="ru-RU" alt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179388" indent="-179388">
              <a:spcBef>
                <a:spcPct val="0"/>
              </a:spcBef>
              <a:buFont typeface="Symbol" pitchFamily="18" charset="2"/>
              <a:buChar char=""/>
              <a:tabLst>
                <a:tab pos="179388" algn="l"/>
              </a:tabLst>
            </a:pPr>
            <a:r>
              <a:rPr lang="ru-MO" altLang="ru-RU" sz="2600" dirty="0" smtClean="0">
                <a:latin typeface="Times New Roman" pitchFamily="18" charset="0"/>
                <a:cs typeface="Times New Roman" pitchFamily="18" charset="0"/>
              </a:rPr>
              <a:t>сбалансированность местных бюджетов;</a:t>
            </a:r>
            <a:endParaRPr lang="ru-RU" alt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179388" indent="-179388">
              <a:spcBef>
                <a:spcPct val="0"/>
              </a:spcBef>
              <a:buFont typeface="Symbol" pitchFamily="18" charset="2"/>
              <a:buChar char=""/>
              <a:tabLst>
                <a:tab pos="179388" algn="l"/>
              </a:tabLst>
            </a:pPr>
            <a:r>
              <a:rPr lang="ru-MO" altLang="ru-RU" sz="2600" dirty="0" smtClean="0">
                <a:latin typeface="Times New Roman" pitchFamily="18" charset="0"/>
                <a:cs typeface="Times New Roman" pitchFamily="18" charset="0"/>
              </a:rPr>
              <a:t>оценка состояния и динамики государственного долга с учетом его погашения и влияния на финансовые операции государства</a:t>
            </a:r>
            <a:r>
              <a:rPr lang="ru-MO" altLang="ru-RU" sz="25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altLang="ru-RU" sz="25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23309" y="228600"/>
            <a:ext cx="8764924" cy="990600"/>
          </a:xfrm>
        </p:spPr>
        <p:txBody>
          <a:bodyPr/>
          <a:lstStyle/>
          <a:p>
            <a:r>
              <a:rPr lang="ru-RU" altLang="ru-RU" i="1" dirty="0" smtClean="0">
                <a:solidFill>
                  <a:srgbClr val="6E84B4"/>
                </a:solidFill>
                <a:latin typeface="Times New Roman" pitchFamily="18" charset="0"/>
                <a:cs typeface="Times New Roman" pitchFamily="18" charset="0"/>
              </a:rPr>
              <a:t>Дефицит бюджета</a:t>
            </a:r>
            <a:r>
              <a:rPr lang="ru-RU" altLang="ru-RU" dirty="0" smtClean="0">
                <a:solidFill>
                  <a:srgbClr val="6E84B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altLang="ru-RU" dirty="0" smtClean="0">
              <a:solidFill>
                <a:srgbClr val="6E84B4"/>
              </a:solidFill>
            </a:endParaRPr>
          </a:p>
        </p:txBody>
      </p:sp>
      <p:sp>
        <p:nvSpPr>
          <p:cNvPr id="20483" name="Объект 2"/>
          <p:cNvSpPr>
            <a:spLocks noGrp="1"/>
          </p:cNvSpPr>
          <p:nvPr>
            <p:ph sz="quarter" idx="1"/>
          </p:nvPr>
        </p:nvSpPr>
        <p:spPr>
          <a:xfrm>
            <a:off x="1007534" y="1600201"/>
            <a:ext cx="10369551" cy="2765425"/>
          </a:xfrm>
        </p:spPr>
        <p:txBody>
          <a:bodyPr/>
          <a:lstStyle/>
          <a:p>
            <a:pPr marL="0" indent="0" algn="just">
              <a:buFont typeface="Wingdings" pitchFamily="2" charset="2"/>
              <a:buNone/>
            </a:pPr>
            <a:r>
              <a:rPr lang="ru-RU" altLang="ru-RU" sz="3200" smtClean="0">
                <a:latin typeface="Times New Roman" pitchFamily="18" charset="0"/>
                <a:cs typeface="Times New Roman" pitchFamily="18" charset="0"/>
              </a:rPr>
              <a:t>Или бюджетный дефицит – представляет собой разницу между государственными расходами и доходами, а именно превышение расходов над доходами. </a:t>
            </a:r>
            <a:r>
              <a:rPr lang="ru-RU" altLang="ru-RU" sz="3200" smtClean="0"/>
              <a:t> 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итул и разделы">
  <a:themeElements>
    <a:clrScheme name="СтГАУ 1">
      <a:dk1>
        <a:sysClr val="windowText" lastClr="000000"/>
      </a:dk1>
      <a:lt1>
        <a:sysClr val="window" lastClr="FFFFFF"/>
      </a:lt1>
      <a:dk2>
        <a:srgbClr val="44546A"/>
      </a:dk2>
      <a:lt2>
        <a:srgbClr val="B6BFC5"/>
      </a:lt2>
      <a:accent1>
        <a:srgbClr val="172C6C"/>
      </a:accent1>
      <a:accent2>
        <a:srgbClr val="FF0000"/>
      </a:accent2>
      <a:accent3>
        <a:srgbClr val="EAE0B5"/>
      </a:accent3>
      <a:accent4>
        <a:srgbClr val="67430C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ГАУ">
      <a:majorFont>
        <a:latin typeface="Inter Medium"/>
        <a:ea typeface=""/>
        <a:cs typeface=""/>
      </a:majorFont>
      <a:minorFont>
        <a:latin typeface="Inter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lIns="0" tIns="0" rIns="0" bIns="0" rtlCol="0" anchor="t" anchorCtr="0">
        <a:normAutofit/>
      </a:bodyPr>
      <a:lstStyle>
        <a:defPPr algn="l">
          <a:defRPr b="0" dirty="0">
            <a:solidFill>
              <a:schemeClr val="tx1"/>
            </a:solidFill>
            <a:latin typeface="+mj-lt"/>
          </a:defRPr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Внутренние слайды">
  <a:themeElements>
    <a:clrScheme name="СтГАУ 1">
      <a:dk1>
        <a:sysClr val="windowText" lastClr="000000"/>
      </a:dk1>
      <a:lt1>
        <a:sysClr val="window" lastClr="FFFFFF"/>
      </a:lt1>
      <a:dk2>
        <a:srgbClr val="44546A"/>
      </a:dk2>
      <a:lt2>
        <a:srgbClr val="B6BFC5"/>
      </a:lt2>
      <a:accent1>
        <a:srgbClr val="172C6C"/>
      </a:accent1>
      <a:accent2>
        <a:srgbClr val="FF0000"/>
      </a:accent2>
      <a:accent3>
        <a:srgbClr val="EAE0B5"/>
      </a:accent3>
      <a:accent4>
        <a:srgbClr val="67430C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ГАУ">
      <a:majorFont>
        <a:latin typeface="Inter Medium"/>
        <a:ea typeface=""/>
        <a:cs typeface=""/>
      </a:majorFont>
      <a:minorFont>
        <a:latin typeface="Inter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lIns="0" tIns="0" rIns="0" bIns="0" rtlCol="0" anchor="t" anchorCtr="0">
        <a:normAutofit/>
      </a:bodyPr>
      <a:lstStyle>
        <a:defPPr algn="l">
          <a:defRPr b="0" dirty="0">
            <a:solidFill>
              <a:schemeClr val="tx1"/>
            </a:solidFill>
            <a:latin typeface="+mj-lt"/>
          </a:defRPr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Office Theme 2013 - 2022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529</TotalTime>
  <Words>1195</Words>
  <Application>Microsoft Office PowerPoint</Application>
  <PresentationFormat>Произвольный</PresentationFormat>
  <Paragraphs>175</Paragraphs>
  <Slides>42</Slides>
  <Notes>3</Notes>
  <HiddenSlides>0</HiddenSlides>
  <MMClips>0</MMClips>
  <ScaleCrop>false</ScaleCrop>
  <HeadingPairs>
    <vt:vector size="6" baseType="variant"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42</vt:i4>
      </vt:variant>
    </vt:vector>
  </HeadingPairs>
  <TitlesOfParts>
    <vt:vector size="45" baseType="lpstr">
      <vt:lpstr>Титул и разделы</vt:lpstr>
      <vt:lpstr>Внутренние слайды</vt:lpstr>
      <vt:lpstr>Формула</vt:lpstr>
      <vt:lpstr>Лекция 4 Бюджетно-налоговая политика государства</vt:lpstr>
      <vt:lpstr>      1 Бюджетно-налоговая политика и её инструменты 2 Основные виды бюджетно-налоговой политики  3 Сущность и виды мультипликаторов 4 Мультипликатор государственных расходов Кейнса 5 Налоговый мультипликатор. Мультипликатор сбалансированного бюджета       </vt:lpstr>
      <vt:lpstr>1 Бюджетно-налоговая политика и её инструменты   </vt:lpstr>
      <vt:lpstr>Бюджетно-налоговая (фискальная) политика </vt:lpstr>
      <vt:lpstr>Главными составляющими фискальной политики являются:</vt:lpstr>
      <vt:lpstr>Государственный бюджет</vt:lpstr>
      <vt:lpstr>Инструменты ГРЭ</vt:lpstr>
      <vt:lpstr>В государственном бюджете находят отражение:</vt:lpstr>
      <vt:lpstr>Дефицит бюджета </vt:lpstr>
      <vt:lpstr>Секвестирование</vt:lpstr>
      <vt:lpstr>Государственный долг </vt:lpstr>
      <vt:lpstr>Три варианта состояния бюджета:</vt:lpstr>
      <vt:lpstr>Основные причины устойчивости бюджетных дефицитов </vt:lpstr>
      <vt:lpstr>Вопрос № 2.</vt:lpstr>
      <vt:lpstr>Основные виды бюджетно-налоговой политики </vt:lpstr>
      <vt:lpstr>Вопрос № 3.</vt:lpstr>
      <vt:lpstr>Мультипликатор </vt:lpstr>
      <vt:lpstr>Джон Мейнард Кейнс</vt:lpstr>
      <vt:lpstr>Эффекты мультипликаторов</vt:lpstr>
      <vt:lpstr>Вопрос № 4.</vt:lpstr>
      <vt:lpstr>Бюджетный мультипликатор</vt:lpstr>
      <vt:lpstr>Влияние увеличения государственных расходов  на выпуск продукции</vt:lpstr>
      <vt:lpstr>Совокупный эффект равен:</vt:lpstr>
      <vt:lpstr>Мультипликатор государственных расходов будет равен:</vt:lpstr>
      <vt:lpstr>Нахождение величины мультипликатора государственных расходов с помощью системы уравнений</vt:lpstr>
      <vt:lpstr>Модель мультипликатора c учетом налогообложения дохода Y </vt:lpstr>
      <vt:lpstr>Предельная налоговая ставка </vt:lpstr>
      <vt:lpstr>В открытой экономике величина мультипликатора госрасходов находится при помощи системы уравнений:</vt:lpstr>
      <vt:lpstr>Вопрос № 5.</vt:lpstr>
      <vt:lpstr>Налоги и их функции</vt:lpstr>
      <vt:lpstr>Мультипликатор налогов</vt:lpstr>
      <vt:lpstr>Слайд 32</vt:lpstr>
      <vt:lpstr>Влияние снижения налогов на выпуск продукции</vt:lpstr>
      <vt:lpstr>Налоговый мультипликатор в закрытой экономике</vt:lpstr>
      <vt:lpstr>Мультипликатор налогов в открытой экономике</vt:lpstr>
      <vt:lpstr>Модель равновесного объема производства в открытой экономике</vt:lpstr>
      <vt:lpstr>Влияние налогов</vt:lpstr>
      <vt:lpstr>Суммарное изменение дохода ΔY в результате одновременного изменения величин государственных расходов и автономных налогов</vt:lpstr>
      <vt:lpstr>Мультипликатор сбалансированного бюджета</vt:lpstr>
      <vt:lpstr>Сопоставление мультипликатора  расходов и налогового мультипликатора </vt:lpstr>
      <vt:lpstr>Теорема Хаавельмо</vt:lpstr>
      <vt:lpstr>Слайд 42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Леонид Вихлянцев</dc:creator>
  <cp:lastModifiedBy>Home-PC</cp:lastModifiedBy>
  <cp:revision>57</cp:revision>
  <dcterms:created xsi:type="dcterms:W3CDTF">2022-12-13T07:06:26Z</dcterms:created>
  <dcterms:modified xsi:type="dcterms:W3CDTF">2024-04-22T10:39:01Z</dcterms:modified>
</cp:coreProperties>
</file>